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4" r:id="rId1"/>
  </p:sldMasterIdLst>
  <p:notesMasterIdLst>
    <p:notesMasterId r:id="rId36"/>
  </p:notesMasterIdLst>
  <p:sldIdLst>
    <p:sldId id="256" r:id="rId2"/>
    <p:sldId id="287" r:id="rId3"/>
    <p:sldId id="303" r:id="rId4"/>
    <p:sldId id="307" r:id="rId5"/>
    <p:sldId id="308" r:id="rId6"/>
    <p:sldId id="260" r:id="rId7"/>
    <p:sldId id="288" r:id="rId8"/>
    <p:sldId id="289" r:id="rId9"/>
    <p:sldId id="290" r:id="rId10"/>
    <p:sldId id="291" r:id="rId11"/>
    <p:sldId id="309" r:id="rId12"/>
    <p:sldId id="310" r:id="rId13"/>
    <p:sldId id="311" r:id="rId14"/>
    <p:sldId id="312" r:id="rId15"/>
    <p:sldId id="313" r:id="rId16"/>
    <p:sldId id="314" r:id="rId17"/>
    <p:sldId id="286" r:id="rId18"/>
    <p:sldId id="281" r:id="rId19"/>
    <p:sldId id="304" r:id="rId20"/>
    <p:sldId id="306" r:id="rId21"/>
    <p:sldId id="315" r:id="rId22"/>
    <p:sldId id="262" r:id="rId23"/>
    <p:sldId id="302" r:id="rId24"/>
    <p:sldId id="316" r:id="rId25"/>
    <p:sldId id="317" r:id="rId26"/>
    <p:sldId id="318" r:id="rId27"/>
    <p:sldId id="264" r:id="rId28"/>
    <p:sldId id="319" r:id="rId29"/>
    <p:sldId id="320" r:id="rId30"/>
    <p:sldId id="321" r:id="rId31"/>
    <p:sldId id="322" r:id="rId32"/>
    <p:sldId id="283" r:id="rId33"/>
    <p:sldId id="265" r:id="rId34"/>
    <p:sldId id="284" r:id="rId3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37" roundtripDataSignature="AMtx7mjqRHtNhQ8D2myVgs+lBlhxLFt78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 Meenakshi"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FF"/>
    <a:srgbClr val="99CCFF"/>
    <a:srgbClr val="FFCCFF"/>
    <a:srgbClr val="FF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6" d="100"/>
          <a:sy n="76" d="100"/>
        </p:scale>
        <p:origin x="917" y="5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customschemas.google.com/relationships/presentationmetadata" Target="meta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IN" dirty="0"/>
          </a:p>
        </p:txBody>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82029971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a:extLst>
            <a:ext uri="{FF2B5EF4-FFF2-40B4-BE49-F238E27FC236}">
              <a16:creationId xmlns:a16="http://schemas.microsoft.com/office/drawing/2014/main" id="{761A25BD-3F62-FCF5-F415-3363A6292372}"/>
            </a:ext>
          </a:extLst>
        </p:cNvPr>
        <p:cNvGrpSpPr/>
        <p:nvPr/>
      </p:nvGrpSpPr>
      <p:grpSpPr>
        <a:xfrm>
          <a:off x="0" y="0"/>
          <a:ext cx="0" cy="0"/>
          <a:chOff x="0" y="0"/>
          <a:chExt cx="0" cy="0"/>
        </a:xfrm>
      </p:grpSpPr>
      <p:sp>
        <p:nvSpPr>
          <p:cNvPr id="123" name="Google Shape;123;p9:notes">
            <a:extLst>
              <a:ext uri="{FF2B5EF4-FFF2-40B4-BE49-F238E27FC236}">
                <a16:creationId xmlns:a16="http://schemas.microsoft.com/office/drawing/2014/main" id="{F2EBF877-E42A-710F-7166-5E33BC6772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4" name="Google Shape;124;p9:notes">
            <a:extLst>
              <a:ext uri="{FF2B5EF4-FFF2-40B4-BE49-F238E27FC236}">
                <a16:creationId xmlns:a16="http://schemas.microsoft.com/office/drawing/2014/main" id="{C4725E71-CB38-0469-1A01-FEF0323475C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N" dirty="0"/>
          </a:p>
        </p:txBody>
      </p:sp>
    </p:spTree>
    <p:extLst>
      <p:ext uri="{BB962C8B-B14F-4D97-AF65-F5344CB8AC3E}">
        <p14:creationId xmlns:p14="http://schemas.microsoft.com/office/powerpoint/2010/main" val="916831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a:extLst>
            <a:ext uri="{FF2B5EF4-FFF2-40B4-BE49-F238E27FC236}">
              <a16:creationId xmlns:a16="http://schemas.microsoft.com/office/drawing/2014/main" id="{63032E3D-3B63-6B80-1BA8-EC57CD6DE18A}"/>
            </a:ext>
          </a:extLst>
        </p:cNvPr>
        <p:cNvGrpSpPr/>
        <p:nvPr/>
      </p:nvGrpSpPr>
      <p:grpSpPr>
        <a:xfrm>
          <a:off x="0" y="0"/>
          <a:ext cx="0" cy="0"/>
          <a:chOff x="0" y="0"/>
          <a:chExt cx="0" cy="0"/>
        </a:xfrm>
      </p:grpSpPr>
      <p:sp>
        <p:nvSpPr>
          <p:cNvPr id="123" name="Google Shape;123;p9:notes">
            <a:extLst>
              <a:ext uri="{FF2B5EF4-FFF2-40B4-BE49-F238E27FC236}">
                <a16:creationId xmlns:a16="http://schemas.microsoft.com/office/drawing/2014/main" id="{8F13B0BF-BEB4-D7E8-E152-5F5E83DF02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4" name="Google Shape;124;p9:notes">
            <a:extLst>
              <a:ext uri="{FF2B5EF4-FFF2-40B4-BE49-F238E27FC236}">
                <a16:creationId xmlns:a16="http://schemas.microsoft.com/office/drawing/2014/main" id="{50B8BE3B-AB70-9652-9150-E812C9BA3A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N" dirty="0"/>
          </a:p>
        </p:txBody>
      </p:sp>
    </p:spTree>
    <p:extLst>
      <p:ext uri="{BB962C8B-B14F-4D97-AF65-F5344CB8AC3E}">
        <p14:creationId xmlns:p14="http://schemas.microsoft.com/office/powerpoint/2010/main" val="3539673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9" name="Google Shape;13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9" name="Google Shape;12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9" name="Google Shape;13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a:extLst>
            <a:ext uri="{FF2B5EF4-FFF2-40B4-BE49-F238E27FC236}">
              <a16:creationId xmlns:a16="http://schemas.microsoft.com/office/drawing/2014/main" id="{FC935C12-D3AC-799A-1753-B53ACD8AA435}"/>
            </a:ext>
          </a:extLst>
        </p:cNvPr>
        <p:cNvGrpSpPr/>
        <p:nvPr/>
      </p:nvGrpSpPr>
      <p:grpSpPr>
        <a:xfrm>
          <a:off x="0" y="0"/>
          <a:ext cx="0" cy="0"/>
          <a:chOff x="0" y="0"/>
          <a:chExt cx="0" cy="0"/>
        </a:xfrm>
      </p:grpSpPr>
      <p:sp>
        <p:nvSpPr>
          <p:cNvPr id="93" name="Google Shape;93;p3:notes">
            <a:extLst>
              <a:ext uri="{FF2B5EF4-FFF2-40B4-BE49-F238E27FC236}">
                <a16:creationId xmlns:a16="http://schemas.microsoft.com/office/drawing/2014/main" id="{997D6077-DB68-8AA0-7F2D-C0AB2B5239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4" name="Google Shape;94;p3:notes">
            <a:extLst>
              <a:ext uri="{FF2B5EF4-FFF2-40B4-BE49-F238E27FC236}">
                <a16:creationId xmlns:a16="http://schemas.microsoft.com/office/drawing/2014/main" id="{1E33F181-7057-EA79-77A7-84C2D67BDC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N" dirty="0"/>
          </a:p>
        </p:txBody>
      </p:sp>
    </p:spTree>
    <p:extLst>
      <p:ext uri="{BB962C8B-B14F-4D97-AF65-F5344CB8AC3E}">
        <p14:creationId xmlns:p14="http://schemas.microsoft.com/office/powerpoint/2010/main" val="2246491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4" name="Google Shape;10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a:extLst>
            <a:ext uri="{FF2B5EF4-FFF2-40B4-BE49-F238E27FC236}">
              <a16:creationId xmlns:a16="http://schemas.microsoft.com/office/drawing/2014/main" id="{42C771F8-D56C-B03E-19B7-9BEF83C807D6}"/>
            </a:ext>
          </a:extLst>
        </p:cNvPr>
        <p:cNvGrpSpPr/>
        <p:nvPr/>
      </p:nvGrpSpPr>
      <p:grpSpPr>
        <a:xfrm>
          <a:off x="0" y="0"/>
          <a:ext cx="0" cy="0"/>
          <a:chOff x="0" y="0"/>
          <a:chExt cx="0" cy="0"/>
        </a:xfrm>
      </p:grpSpPr>
      <p:sp>
        <p:nvSpPr>
          <p:cNvPr id="93" name="Google Shape;93;p3:notes">
            <a:extLst>
              <a:ext uri="{FF2B5EF4-FFF2-40B4-BE49-F238E27FC236}">
                <a16:creationId xmlns:a16="http://schemas.microsoft.com/office/drawing/2014/main" id="{100A1636-1024-45F8-0242-3CBC7D424A9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4" name="Google Shape;94;p3:notes">
            <a:extLst>
              <a:ext uri="{FF2B5EF4-FFF2-40B4-BE49-F238E27FC236}">
                <a16:creationId xmlns:a16="http://schemas.microsoft.com/office/drawing/2014/main" id="{C86FE469-0884-BA79-7F0E-0FF9917A3B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N" dirty="0"/>
          </a:p>
        </p:txBody>
      </p:sp>
    </p:spTree>
    <p:extLst>
      <p:ext uri="{BB962C8B-B14F-4D97-AF65-F5344CB8AC3E}">
        <p14:creationId xmlns:p14="http://schemas.microsoft.com/office/powerpoint/2010/main" val="511910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4" name="Google Shape;10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4" name="Google Shape;11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4" name="Google Shape;12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a:extLst>
            <a:ext uri="{FF2B5EF4-FFF2-40B4-BE49-F238E27FC236}">
              <a16:creationId xmlns:a16="http://schemas.microsoft.com/office/drawing/2014/main" id="{AFE83661-6824-5C1D-DAED-9325804CF8D4}"/>
            </a:ext>
          </a:extLst>
        </p:cNvPr>
        <p:cNvGrpSpPr/>
        <p:nvPr/>
      </p:nvGrpSpPr>
      <p:grpSpPr>
        <a:xfrm>
          <a:off x="0" y="0"/>
          <a:ext cx="0" cy="0"/>
          <a:chOff x="0" y="0"/>
          <a:chExt cx="0" cy="0"/>
        </a:xfrm>
      </p:grpSpPr>
      <p:sp>
        <p:nvSpPr>
          <p:cNvPr id="123" name="Google Shape;123;p9:notes">
            <a:extLst>
              <a:ext uri="{FF2B5EF4-FFF2-40B4-BE49-F238E27FC236}">
                <a16:creationId xmlns:a16="http://schemas.microsoft.com/office/drawing/2014/main" id="{EB4965BC-1712-F7BF-3DB9-45F4F3AA9E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4" name="Google Shape;124;p9:notes">
            <a:extLst>
              <a:ext uri="{FF2B5EF4-FFF2-40B4-BE49-F238E27FC236}">
                <a16:creationId xmlns:a16="http://schemas.microsoft.com/office/drawing/2014/main" id="{A7385C56-A261-48D9-184C-FA5DDBC5BC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N" dirty="0"/>
          </a:p>
        </p:txBody>
      </p:sp>
    </p:spTree>
    <p:extLst>
      <p:ext uri="{BB962C8B-B14F-4D97-AF65-F5344CB8AC3E}">
        <p14:creationId xmlns:p14="http://schemas.microsoft.com/office/powerpoint/2010/main" val="3265692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a:extLst>
            <a:ext uri="{FF2B5EF4-FFF2-40B4-BE49-F238E27FC236}">
              <a16:creationId xmlns:a16="http://schemas.microsoft.com/office/drawing/2014/main" id="{2A6CF4A4-5695-DB4D-3DE7-FCE9E5A6010F}"/>
            </a:ext>
          </a:extLst>
        </p:cNvPr>
        <p:cNvGrpSpPr/>
        <p:nvPr/>
      </p:nvGrpSpPr>
      <p:grpSpPr>
        <a:xfrm>
          <a:off x="0" y="0"/>
          <a:ext cx="0" cy="0"/>
          <a:chOff x="0" y="0"/>
          <a:chExt cx="0" cy="0"/>
        </a:xfrm>
      </p:grpSpPr>
      <p:sp>
        <p:nvSpPr>
          <p:cNvPr id="123" name="Google Shape;123;p9:notes">
            <a:extLst>
              <a:ext uri="{FF2B5EF4-FFF2-40B4-BE49-F238E27FC236}">
                <a16:creationId xmlns:a16="http://schemas.microsoft.com/office/drawing/2014/main" id="{D6D00D1A-E1F1-950A-46BC-B85674BDEE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4" name="Google Shape;124;p9:notes">
            <a:extLst>
              <a:ext uri="{FF2B5EF4-FFF2-40B4-BE49-F238E27FC236}">
                <a16:creationId xmlns:a16="http://schemas.microsoft.com/office/drawing/2014/main" id="{78732630-CFBC-4A35-5804-E9471C4076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N" dirty="0"/>
          </a:p>
        </p:txBody>
      </p:sp>
    </p:spTree>
    <p:extLst>
      <p:ext uri="{BB962C8B-B14F-4D97-AF65-F5344CB8AC3E}">
        <p14:creationId xmlns:p14="http://schemas.microsoft.com/office/powerpoint/2010/main" val="2585228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dirty="0"/>
          </a:p>
        </p:txBody>
      </p:sp>
    </p:spTree>
  </p:cSld>
  <p:clrMapOvr>
    <a:masterClrMapping/>
  </p:clrMapOvr>
  <p:transition>
    <p:cut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dirty="0"/>
          </a:p>
        </p:txBody>
      </p:sp>
    </p:spTree>
  </p:cSld>
  <p:clrMapOvr>
    <a:masterClrMapping/>
  </p:clrMapOvr>
  <p:transition>
    <p:cut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9"/>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9"/>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dirty="0"/>
          </a:p>
        </p:txBody>
      </p:sp>
    </p:spTree>
  </p:cSld>
  <p:clrMapOvr>
    <a:masterClrMapping/>
  </p:clrMapOvr>
  <p:transition>
    <p:cut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dirty="0"/>
          </a:p>
        </p:txBody>
      </p:sp>
    </p:spTree>
  </p:cSld>
  <p:clrMapOvr>
    <a:masterClrMapping/>
  </p:clrMapOvr>
  <p:transition>
    <p:cut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1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dirty="0"/>
          </a:p>
        </p:txBody>
      </p:sp>
    </p:spTree>
  </p:cSld>
  <p:clrMapOvr>
    <a:masterClrMapping/>
  </p:clrMapOvr>
  <p:transition>
    <p:cut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6"/>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6"/>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dirty="0"/>
          </a:p>
        </p:txBody>
      </p:sp>
    </p:spTree>
  </p:cSld>
  <p:clrMapOvr>
    <a:masterClrMapping/>
  </p:clrMapOvr>
  <p:transition>
    <p:cut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4"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4"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dirty="0"/>
          </a:p>
        </p:txBody>
      </p:sp>
    </p:spTree>
  </p:cSld>
  <p:clrMapOvr>
    <a:masterClrMapping/>
  </p:clrMapOvr>
  <p:transition>
    <p:cut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dirty="0"/>
          </a:p>
        </p:txBody>
      </p:sp>
    </p:spTree>
  </p:cSld>
  <p:clrMapOvr>
    <a:masterClrMapping/>
  </p:clrMapOvr>
  <p:transition>
    <p:cut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dirty="0"/>
          </a:p>
        </p:txBody>
      </p:sp>
    </p:spTree>
  </p:cSld>
  <p:clrMapOvr>
    <a:masterClrMapping/>
  </p:clrMapOvr>
  <p:transition>
    <p:cut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6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dirty="0"/>
          </a:p>
        </p:txBody>
      </p:sp>
    </p:spTree>
  </p:cSld>
  <p:clrMapOvr>
    <a:masterClrMapping/>
  </p:clrMapOvr>
  <p:transition>
    <p:cut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dirty="0"/>
          </a:p>
        </p:txBody>
      </p:sp>
    </p:spTree>
  </p:cSld>
  <p:clrMapOvr>
    <a:masterClrMapping/>
  </p:clrMapOvr>
  <p:transition>
    <p:cut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99CC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6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165600" y="635636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6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dirty="0"/>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p:cut thruBlk="1"/>
  </p:transition>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a:spLocks noGrp="1"/>
          </p:cNvSpPr>
          <p:nvPr>
            <p:ph type="ctrTitle"/>
          </p:nvPr>
        </p:nvSpPr>
        <p:spPr>
          <a:xfrm>
            <a:off x="365760" y="2729231"/>
            <a:ext cx="9832599" cy="507047"/>
          </a:xfrm>
          <a:prstGeom prst="rect">
            <a:avLst/>
          </a:prstGeom>
          <a:noFill/>
          <a:ln>
            <a:noFill/>
          </a:ln>
        </p:spPr>
        <p:txBody>
          <a:bodyPr spcFirstLastPara="1" wrap="square" lIns="91425" tIns="45700" rIns="91425" bIns="45700" anchor="b" anchorCtr="0">
            <a:normAutofit fontScale="90000"/>
          </a:bodyPr>
          <a:lstStyle/>
          <a:p>
            <a:pPr>
              <a:lnSpc>
                <a:spcPct val="90000"/>
              </a:lnSpc>
              <a:spcBef>
                <a:spcPts val="0"/>
              </a:spcBef>
              <a:buClr>
                <a:srgbClr val="54045C"/>
              </a:buClr>
              <a:buSzPts val="6000"/>
              <a:buFont typeface="Times New Roman"/>
            </a:pPr>
            <a:r>
              <a:rPr lang="en-IN" sz="6000" b="1" dirty="0">
                <a:solidFill>
                  <a:srgbClr val="54045C"/>
                </a:solidFill>
                <a:latin typeface="Times New Roman"/>
                <a:cs typeface="Times New Roman"/>
                <a:sym typeface="Times New Roman"/>
              </a:rPr>
              <a:t>	  </a:t>
            </a:r>
            <a:br>
              <a:rPr lang="en-IN" sz="6000" b="1" dirty="0">
                <a:latin typeface="Times New Roman"/>
                <a:cs typeface="Times New Roman"/>
              </a:rPr>
            </a:br>
            <a:br>
              <a:rPr lang="en-IN" sz="6000" b="1" dirty="0">
                <a:latin typeface="Times New Roman"/>
                <a:cs typeface="Times New Roman"/>
              </a:rPr>
            </a:br>
            <a:br>
              <a:rPr lang="en-IN" sz="6000" b="1" dirty="0">
                <a:latin typeface="Times New Roman"/>
                <a:cs typeface="Times New Roman"/>
              </a:rPr>
            </a:br>
            <a:br>
              <a:rPr lang="en-IN" sz="6000" b="1" dirty="0">
                <a:latin typeface="Times New Roman"/>
                <a:cs typeface="Times New Roman"/>
              </a:rPr>
            </a:br>
            <a:br>
              <a:rPr lang="en-IN" sz="6000" b="1" dirty="0">
                <a:latin typeface="Times New Roman"/>
                <a:cs typeface="Times New Roman"/>
              </a:rPr>
            </a:br>
            <a:br>
              <a:rPr lang="en-IN" sz="6000" b="1" dirty="0">
                <a:latin typeface="Times New Roman"/>
                <a:cs typeface="Times New Roman"/>
              </a:rPr>
            </a:br>
            <a:br>
              <a:rPr lang="en-IN" sz="6000" b="1" dirty="0">
                <a:latin typeface="Times New Roman"/>
                <a:cs typeface="Times New Roman"/>
              </a:rPr>
            </a:br>
            <a:br>
              <a:rPr lang="en-IN" sz="6000" b="1" dirty="0">
                <a:latin typeface="Times New Roman"/>
                <a:cs typeface="Times New Roman"/>
              </a:rPr>
            </a:br>
            <a:br>
              <a:rPr lang="en-IN" sz="6000" b="1" dirty="0">
                <a:latin typeface="Times New Roman"/>
                <a:cs typeface="Times New Roman"/>
              </a:rPr>
            </a:br>
            <a:br>
              <a:rPr lang="en-IN" sz="6000" b="1" dirty="0">
                <a:latin typeface="Times New Roman"/>
                <a:cs typeface="Times New Roman"/>
              </a:rPr>
            </a:br>
            <a:br>
              <a:rPr lang="en-IN" sz="6000" b="1" dirty="0">
                <a:latin typeface="Times New Roman"/>
                <a:cs typeface="Times New Roman"/>
              </a:rPr>
            </a:br>
            <a:br>
              <a:rPr lang="en-IN" sz="6000" b="1" dirty="0">
                <a:latin typeface="Times New Roman"/>
                <a:cs typeface="Times New Roman"/>
              </a:rPr>
            </a:br>
            <a:br>
              <a:rPr lang="en-IN" sz="6000" b="1" dirty="0">
                <a:latin typeface="Times New Roman"/>
                <a:cs typeface="Times New Roman"/>
              </a:rPr>
            </a:br>
            <a:br>
              <a:rPr lang="en-IN" sz="6000" b="1" dirty="0">
                <a:latin typeface="Times New Roman"/>
                <a:cs typeface="Times New Roman"/>
              </a:rPr>
            </a:br>
            <a:br>
              <a:rPr lang="en-IN" sz="6000" b="1" dirty="0">
                <a:latin typeface="Times New Roman"/>
                <a:cs typeface="Times New Roman"/>
              </a:rPr>
            </a:br>
            <a:br>
              <a:rPr lang="en-IN" sz="6000" b="1" dirty="0">
                <a:latin typeface="Times New Roman"/>
                <a:cs typeface="Times New Roman"/>
              </a:rPr>
            </a:br>
            <a:br>
              <a:rPr lang="en-IN" sz="6000" b="1" dirty="0">
                <a:latin typeface="Times New Roman"/>
                <a:cs typeface="Times New Roman"/>
              </a:rPr>
            </a:br>
            <a:br>
              <a:rPr lang="en-IN" sz="6000" b="1" dirty="0">
                <a:latin typeface="Times New Roman"/>
                <a:cs typeface="Times New Roman"/>
              </a:rPr>
            </a:br>
            <a:br>
              <a:rPr lang="en-IN" sz="6000" b="1" dirty="0">
                <a:latin typeface="Times New Roman"/>
                <a:cs typeface="Times New Roman"/>
              </a:rPr>
            </a:br>
            <a:r>
              <a:rPr lang="en-IN" sz="6000" b="1" dirty="0">
                <a:solidFill>
                  <a:srgbClr val="54045C"/>
                </a:solidFill>
                <a:latin typeface="Times New Roman"/>
                <a:cs typeface="Times New Roman"/>
                <a:sym typeface="Times New Roman"/>
              </a:rPr>
              <a:t>                                                                     </a:t>
            </a:r>
            <a:br>
              <a:rPr lang="en-IN" sz="6000" b="1" dirty="0">
                <a:latin typeface="Times New Roman"/>
                <a:cs typeface="Times New Roman"/>
              </a:rPr>
            </a:br>
            <a:br>
              <a:rPr lang="en-IN" sz="6000" b="1" dirty="0">
                <a:latin typeface="Times New Roman"/>
                <a:cs typeface="Times New Roman"/>
              </a:rPr>
            </a:br>
            <a:br>
              <a:rPr lang="en-IN" sz="6000" b="1" dirty="0">
                <a:latin typeface="Times New Roman"/>
                <a:cs typeface="Times New Roman"/>
              </a:rPr>
            </a:br>
            <a:br>
              <a:rPr lang="en-IN" sz="6000" b="1" dirty="0">
                <a:latin typeface="Times New Roman"/>
                <a:cs typeface="Times New Roman"/>
              </a:rPr>
            </a:br>
            <a:br>
              <a:rPr lang="en-IN" sz="6000" b="1" dirty="0">
                <a:latin typeface="Times New Roman"/>
                <a:cs typeface="Times New Roman"/>
              </a:rPr>
            </a:br>
            <a:br>
              <a:rPr lang="en-IN" sz="6000" b="1" dirty="0">
                <a:latin typeface="Times New Roman"/>
                <a:cs typeface="Times New Roman"/>
              </a:rPr>
            </a:br>
            <a:br>
              <a:rPr lang="en-IN" sz="2700" b="1" dirty="0">
                <a:latin typeface="Times New Roman"/>
                <a:cs typeface="Times New Roman"/>
              </a:rPr>
            </a:br>
            <a:br>
              <a:rPr lang="en-IN" sz="2700" b="1" dirty="0">
                <a:latin typeface="Times New Roman"/>
                <a:cs typeface="Times New Roman"/>
              </a:rPr>
            </a:br>
            <a:endParaRPr lang="en-US" sz="2700" dirty="0">
              <a:solidFill>
                <a:srgbClr val="002060"/>
              </a:solidFill>
              <a:latin typeface="Calibri"/>
              <a:ea typeface="Calibri"/>
              <a:cs typeface="Calibri"/>
            </a:endParaRPr>
          </a:p>
        </p:txBody>
      </p:sp>
      <p:sp>
        <p:nvSpPr>
          <p:cNvPr id="85" name="Google Shape;85;p1"/>
          <p:cNvSpPr txBox="1">
            <a:spLocks noGrp="1"/>
          </p:cNvSpPr>
          <p:nvPr>
            <p:ph type="subTitle" idx="1"/>
          </p:nvPr>
        </p:nvSpPr>
        <p:spPr>
          <a:xfrm>
            <a:off x="833120" y="3621723"/>
            <a:ext cx="10731307" cy="2437434"/>
          </a:xfrm>
          <a:prstGeom prst="rect">
            <a:avLst/>
          </a:prstGeom>
          <a:noFill/>
          <a:ln>
            <a:noFill/>
          </a:ln>
        </p:spPr>
        <p:txBody>
          <a:bodyPr spcFirstLastPara="1" wrap="square" lIns="91425" tIns="45700" rIns="91425" bIns="45700" anchor="t" anchorCtr="0">
            <a:normAutofit fontScale="25000" lnSpcReduction="20000"/>
          </a:bodyPr>
          <a:lstStyle/>
          <a:p>
            <a:pPr marL="0" lvl="0" indent="0" algn="l" rtl="0">
              <a:lnSpc>
                <a:spcPct val="150000"/>
              </a:lnSpc>
              <a:spcBef>
                <a:spcPts val="0"/>
              </a:spcBef>
              <a:spcAft>
                <a:spcPts val="0"/>
              </a:spcAft>
              <a:buClr>
                <a:srgbClr val="54045C"/>
              </a:buClr>
              <a:buSzPct val="100000"/>
              <a:buNone/>
            </a:pPr>
            <a:r>
              <a:rPr lang="en-IN" sz="9600" b="1" u="sng" dirty="0">
                <a:solidFill>
                  <a:srgbClr val="54045C"/>
                </a:solidFill>
                <a:latin typeface="Times New Roman"/>
                <a:ea typeface="Times New Roman"/>
                <a:cs typeface="Times New Roman"/>
                <a:sym typeface="Times New Roman"/>
              </a:rPr>
              <a:t>Team Details:</a:t>
            </a:r>
            <a:endParaRPr sz="9600" b="1" u="sng" dirty="0">
              <a:solidFill>
                <a:srgbClr val="54045C"/>
              </a:solidFill>
              <a:latin typeface="Times New Roman"/>
              <a:ea typeface="Times New Roman"/>
              <a:cs typeface="Times New Roman"/>
              <a:sym typeface="Times New Roman"/>
            </a:endParaRPr>
          </a:p>
          <a:p>
            <a:pPr algn="l">
              <a:lnSpc>
                <a:spcPct val="150000"/>
              </a:lnSpc>
              <a:spcBef>
                <a:spcPts val="0"/>
              </a:spcBef>
              <a:buClr>
                <a:srgbClr val="54045C"/>
              </a:buClr>
              <a:buSzPct val="100000"/>
            </a:pPr>
            <a:r>
              <a:rPr lang="en-GB" sz="9600" b="1" dirty="0">
                <a:solidFill>
                  <a:srgbClr val="54045C"/>
                </a:solidFill>
                <a:latin typeface="Times New Roman"/>
                <a:ea typeface="Times New Roman"/>
                <a:cs typeface="Times New Roman"/>
                <a:sym typeface="Times New Roman"/>
              </a:rPr>
              <a:t>Names</a:t>
            </a:r>
            <a:r>
              <a:rPr lang="en-IN" sz="9600" b="1" dirty="0">
                <a:solidFill>
                  <a:srgbClr val="54045C"/>
                </a:solidFill>
                <a:latin typeface="Times New Roman"/>
                <a:ea typeface="Times New Roman"/>
                <a:cs typeface="Times New Roman"/>
                <a:sym typeface="Times New Roman"/>
              </a:rPr>
              <a:t>:</a:t>
            </a:r>
            <a:r>
              <a:rPr lang="en-IN" sz="9600" b="1" dirty="0">
                <a:solidFill>
                  <a:srgbClr val="54045C"/>
                </a:solidFill>
                <a:latin typeface="Times New Roman"/>
                <a:ea typeface="Times New Roman"/>
                <a:cs typeface="Times New Roman"/>
              </a:rPr>
              <a:t> S.Abirami / 211423104006</a:t>
            </a:r>
            <a:endParaRPr lang="en-IN" sz="9600" b="1" dirty="0">
              <a:solidFill>
                <a:srgbClr val="54045C"/>
              </a:solidFill>
              <a:latin typeface="Times New Roman"/>
              <a:ea typeface="Times New Roman"/>
              <a:cs typeface="Times New Roman"/>
              <a:sym typeface="Times New Roman"/>
            </a:endParaRPr>
          </a:p>
          <a:p>
            <a:pPr algn="l">
              <a:lnSpc>
                <a:spcPct val="150000"/>
              </a:lnSpc>
              <a:spcBef>
                <a:spcPts val="0"/>
              </a:spcBef>
            </a:pPr>
            <a:r>
              <a:rPr lang="en-IN" sz="9600" b="1" dirty="0">
                <a:solidFill>
                  <a:srgbClr val="54045C"/>
                </a:solidFill>
                <a:latin typeface="Times New Roman"/>
                <a:ea typeface="Times New Roman"/>
                <a:cs typeface="Times New Roman"/>
              </a:rPr>
              <a:t>              V.Adithi Shree/211423104014</a:t>
            </a:r>
            <a:endParaRPr lang="en-IN" sz="9600" b="1" dirty="0">
              <a:solidFill>
                <a:srgbClr val="54045C"/>
              </a:solidFill>
              <a:latin typeface="Times New Roman"/>
              <a:ea typeface="Times New Roman"/>
              <a:cs typeface="Times New Roman"/>
              <a:sym typeface="Times New Roman"/>
            </a:endParaRPr>
          </a:p>
          <a:p>
            <a:pPr marL="0" lvl="0" indent="0" algn="l" rtl="0">
              <a:lnSpc>
                <a:spcPct val="150000"/>
              </a:lnSpc>
              <a:spcBef>
                <a:spcPts val="0"/>
              </a:spcBef>
              <a:spcAft>
                <a:spcPts val="0"/>
              </a:spcAft>
              <a:buClr>
                <a:srgbClr val="54045C"/>
              </a:buClr>
              <a:buSzPct val="100000"/>
              <a:buNone/>
            </a:pPr>
            <a:r>
              <a:rPr lang="en-IN" sz="9600" b="1" dirty="0">
                <a:solidFill>
                  <a:srgbClr val="54045C"/>
                </a:solidFill>
                <a:latin typeface="Times New Roman"/>
                <a:ea typeface="Times New Roman"/>
                <a:cs typeface="Times New Roman"/>
                <a:sym typeface="Times New Roman"/>
              </a:rPr>
              <a:t> </a:t>
            </a:r>
            <a:r>
              <a:rPr lang="en-GB" sz="9600" b="1" dirty="0">
                <a:solidFill>
                  <a:srgbClr val="54045C"/>
                </a:solidFill>
                <a:latin typeface="Times New Roman"/>
                <a:ea typeface="Times New Roman"/>
                <a:cs typeface="Times New Roman"/>
                <a:sym typeface="Times New Roman"/>
              </a:rPr>
              <a:t>Batch Number: A7                Domain:Data Science</a:t>
            </a:r>
            <a:endParaRPr lang="en-IN" sz="9600" b="1" dirty="0">
              <a:solidFill>
                <a:srgbClr val="54045C"/>
              </a:solidFill>
              <a:latin typeface="Times New Roman"/>
              <a:ea typeface="Times New Roman"/>
              <a:cs typeface="Times New Roman"/>
            </a:endParaRPr>
          </a:p>
          <a:p>
            <a:pPr algn="l">
              <a:lnSpc>
                <a:spcPct val="150000"/>
              </a:lnSpc>
              <a:spcBef>
                <a:spcPts val="0"/>
              </a:spcBef>
              <a:buClr>
                <a:srgbClr val="54045C"/>
              </a:buClr>
              <a:buSzPct val="100000"/>
            </a:pPr>
            <a:r>
              <a:rPr lang="en-IN" sz="9600" b="1" dirty="0">
                <a:solidFill>
                  <a:srgbClr val="54045C"/>
                </a:solidFill>
                <a:latin typeface="Times New Roman"/>
                <a:ea typeface="Times New Roman"/>
                <a:cs typeface="Times New Roman"/>
              </a:rPr>
              <a:t>Guide Name &amp; Designation</a:t>
            </a:r>
            <a:r>
              <a:rPr lang="en-GB" sz="9600" b="1" dirty="0">
                <a:solidFill>
                  <a:srgbClr val="54045C"/>
                </a:solidFill>
                <a:latin typeface="Times New Roman"/>
                <a:ea typeface="Times New Roman"/>
                <a:cs typeface="Times New Roman"/>
              </a:rPr>
              <a:t>  :ALIMA BEEVI A M.E.,                     </a:t>
            </a:r>
          </a:p>
          <a:p>
            <a:pPr marL="0" lvl="0" indent="0" algn="ctr" rtl="0">
              <a:lnSpc>
                <a:spcPct val="90000"/>
              </a:lnSpc>
              <a:spcBef>
                <a:spcPts val="1000"/>
              </a:spcBef>
              <a:spcAft>
                <a:spcPts val="0"/>
              </a:spcAft>
              <a:buClr>
                <a:schemeClr val="dk1"/>
              </a:buClr>
              <a:buSzPct val="100000"/>
              <a:buNone/>
            </a:pPr>
            <a:endParaRPr dirty="0">
              <a:solidFill>
                <a:srgbClr val="54045C"/>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760" y="182879"/>
            <a:ext cx="11968479" cy="2372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EBEC2682-A937-541A-B366-80D70B905D99}"/>
              </a:ext>
            </a:extLst>
          </p:cNvPr>
          <p:cNvSpPr txBox="1"/>
          <p:nvPr/>
        </p:nvSpPr>
        <p:spPr>
          <a:xfrm>
            <a:off x="128590" y="2712245"/>
            <a:ext cx="1161335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rgbClr val="54045C"/>
                </a:solidFill>
              </a:rPr>
              <a:t>                </a:t>
            </a:r>
            <a:r>
              <a:rPr lang="en-US" sz="2800" b="1" dirty="0">
                <a:solidFill>
                  <a:srgbClr val="54045C"/>
                </a:solidFill>
              </a:rPr>
              <a:t>SMART AGRICULTURE ADVISORY SYSTEM</a:t>
            </a: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00348-69E7-974D-4A83-ECAFAFCFE9DE}"/>
              </a:ext>
            </a:extLst>
          </p:cNvPr>
          <p:cNvSpPr>
            <a:spLocks noGrp="1"/>
          </p:cNvSpPr>
          <p:nvPr>
            <p:ph type="title"/>
          </p:nvPr>
        </p:nvSpPr>
        <p:spPr>
          <a:xfrm>
            <a:off x="804130" y="-118613"/>
            <a:ext cx="10972800" cy="1143000"/>
          </a:xfrm>
        </p:spPr>
        <p:txBody>
          <a:bodyPr/>
          <a:lstStyle/>
          <a:p>
            <a:r>
              <a:rPr lang="en-IN" b="1" dirty="0">
                <a:solidFill>
                  <a:srgbClr val="54045C"/>
                </a:solidFill>
                <a:ea typeface="Calibri"/>
                <a:cs typeface="Calibri"/>
                <a:sym typeface="Calibri"/>
              </a:rPr>
              <a:t>Research and Literature Review </a:t>
            </a:r>
            <a:endParaRPr lang="en-IN" dirty="0"/>
          </a:p>
        </p:txBody>
      </p:sp>
      <p:sp>
        <p:nvSpPr>
          <p:cNvPr id="3" name="Content Placeholder 2">
            <a:extLst>
              <a:ext uri="{FF2B5EF4-FFF2-40B4-BE49-F238E27FC236}">
                <a16:creationId xmlns:a16="http://schemas.microsoft.com/office/drawing/2014/main" id="{EACB8D60-B197-3644-CB6C-D281978C8702}"/>
              </a:ext>
            </a:extLst>
          </p:cNvPr>
          <p:cNvSpPr>
            <a:spLocks noGrp="1"/>
          </p:cNvSpPr>
          <p:nvPr>
            <p:ph idx="1"/>
          </p:nvPr>
        </p:nvSpPr>
        <p:spPr>
          <a:xfrm>
            <a:off x="553299" y="733245"/>
            <a:ext cx="10972800" cy="4525963"/>
          </a:xfrm>
        </p:spPr>
        <p:txBody>
          <a:bodyPr vert="horz" lIns="91440" tIns="45720" rIns="91440" bIns="45720" rtlCol="0" anchor="t">
            <a:normAutofit/>
          </a:bodyPr>
          <a:lstStyle/>
          <a:p>
            <a:pPr marL="0" indent="0">
              <a:buNone/>
            </a:pPr>
            <a:r>
              <a:rPr lang="en-US" sz="2000" b="1" dirty="0">
                <a:solidFill>
                  <a:srgbClr val="000000"/>
                </a:solidFill>
                <a:effectLst/>
                <a:latin typeface="Time new roman"/>
                <a:ea typeface="Calibri"/>
              </a:rPr>
              <a:t>5.</a:t>
            </a:r>
            <a:r>
              <a:rPr lang="en-US" sz="2000" b="1" dirty="0">
                <a:solidFill>
                  <a:srgbClr val="000000"/>
                </a:solidFill>
                <a:ea typeface="+mn-lt"/>
                <a:cs typeface="+mn-lt"/>
              </a:rPr>
              <a:t>Drone + RF Energy‑Harvesting Sensor Tags</a:t>
            </a:r>
            <a:r>
              <a:rPr lang="en-US" sz="2000" dirty="0">
                <a:solidFill>
                  <a:srgbClr val="000000"/>
                </a:solidFill>
                <a:ea typeface="+mn-lt"/>
                <a:cs typeface="+mn-lt"/>
              </a:rPr>
              <a:t> </a:t>
            </a:r>
            <a:r>
              <a:rPr lang="en-US" sz="2000" i="1" dirty="0">
                <a:solidFill>
                  <a:srgbClr val="000000"/>
                </a:solidFill>
                <a:ea typeface="+mn-lt"/>
                <a:cs typeface="+mn-lt"/>
              </a:rPr>
              <a:t>(2025 arXiv)</a:t>
            </a:r>
            <a:r>
              <a:rPr lang="en-US" sz="2000" dirty="0">
                <a:solidFill>
                  <a:srgbClr val="000000"/>
                </a:solidFill>
                <a:ea typeface="+mn-lt"/>
                <a:cs typeface="+mn-lt"/>
              </a:rPr>
              <a:t>*</a:t>
            </a:r>
            <a:endParaRPr lang="en-IN" sz="2000" b="1" dirty="0">
              <a:effectLst/>
              <a:latin typeface="Time new roman"/>
              <a:ea typeface="Calibri"/>
            </a:endParaRPr>
          </a:p>
          <a:p>
            <a:endParaRPr lang="en-IN" dirty="0"/>
          </a:p>
        </p:txBody>
      </p:sp>
      <p:graphicFrame>
        <p:nvGraphicFramePr>
          <p:cNvPr id="4" name="Table 3">
            <a:extLst>
              <a:ext uri="{FF2B5EF4-FFF2-40B4-BE49-F238E27FC236}">
                <a16:creationId xmlns:a16="http://schemas.microsoft.com/office/drawing/2014/main" id="{547ABF36-A473-2B26-1CD6-B4B8F01ECAAE}"/>
              </a:ext>
            </a:extLst>
          </p:cNvPr>
          <p:cNvGraphicFramePr>
            <a:graphicFrameLocks noGrp="1"/>
          </p:cNvGraphicFramePr>
          <p:nvPr>
            <p:extLst>
              <p:ext uri="{D42A27DB-BD31-4B8C-83A1-F6EECF244321}">
                <p14:modId xmlns:p14="http://schemas.microsoft.com/office/powerpoint/2010/main" val="3457784059"/>
              </p:ext>
            </p:extLst>
          </p:nvPr>
        </p:nvGraphicFramePr>
        <p:xfrm>
          <a:off x="553299" y="1285411"/>
          <a:ext cx="10689332" cy="4437341"/>
        </p:xfrm>
        <a:graphic>
          <a:graphicData uri="http://schemas.openxmlformats.org/drawingml/2006/table">
            <a:tbl>
              <a:tblPr>
                <a:tableStyleId>{616DA210-FB5B-4158-B5E0-FEB733F419BA}</a:tableStyleId>
              </a:tblPr>
              <a:tblGrid>
                <a:gridCol w="1732701">
                  <a:extLst>
                    <a:ext uri="{9D8B030D-6E8A-4147-A177-3AD203B41FA5}">
                      <a16:colId xmlns:a16="http://schemas.microsoft.com/office/drawing/2014/main" val="3216390796"/>
                    </a:ext>
                  </a:extLst>
                </a:gridCol>
                <a:gridCol w="8956631">
                  <a:extLst>
                    <a:ext uri="{9D8B030D-6E8A-4147-A177-3AD203B41FA5}">
                      <a16:colId xmlns:a16="http://schemas.microsoft.com/office/drawing/2014/main" val="3361481089"/>
                    </a:ext>
                  </a:extLst>
                </a:gridCol>
              </a:tblGrid>
              <a:tr h="287363">
                <a:tc>
                  <a:txBody>
                    <a:bodyPr/>
                    <a:lstStyle/>
                    <a:p>
                      <a:r>
                        <a:rPr lang="en-IN" sz="1600" b="1" dirty="0"/>
                        <a:t>Aspect</a:t>
                      </a:r>
                      <a:endParaRPr lang="en-IN" sz="1600" dirty="0"/>
                    </a:p>
                  </a:txBody>
                  <a:tcPr marL="71841" marR="71841" marT="35920" marB="35920" anchor="ctr"/>
                </a:tc>
                <a:tc>
                  <a:txBody>
                    <a:bodyPr/>
                    <a:lstStyle/>
                    <a:p>
                      <a:pPr lvl="0">
                        <a:buNone/>
                      </a:pPr>
                      <a:r>
                        <a:rPr lang="en-IN" sz="1600" b="1" u="none" strike="noStrike" noProof="0" dirty="0"/>
                        <a:t>Drone + RF Energy‑Harvesting Sensor Tags</a:t>
                      </a:r>
                      <a:r>
                        <a:rPr lang="en-IN" sz="1600" b="0" u="none" strike="noStrike" noProof="0" dirty="0"/>
                        <a:t> (2025 arXiv)*</a:t>
                      </a:r>
                      <a:endParaRPr lang="en-US" dirty="0"/>
                    </a:p>
                  </a:txBody>
                  <a:tcPr marL="71841" marR="71841" marT="35920" marB="35920" anchor="ctr"/>
                </a:tc>
                <a:extLst>
                  <a:ext uri="{0D108BD9-81ED-4DB2-BD59-A6C34878D82A}">
                    <a16:rowId xmlns:a16="http://schemas.microsoft.com/office/drawing/2014/main" val="2000418016"/>
                  </a:ext>
                </a:extLst>
              </a:tr>
              <a:tr h="816989">
                <a:tc>
                  <a:txBody>
                    <a:bodyPr/>
                    <a:lstStyle/>
                    <a:p>
                      <a:r>
                        <a:rPr lang="en-IN" sz="1600" b="1" dirty="0"/>
                        <a:t>Authors</a:t>
                      </a:r>
                      <a:endParaRPr lang="en-IN" sz="1600" dirty="0"/>
                    </a:p>
                  </a:txBody>
                  <a:tcPr marL="71841" marR="71841" marT="35920" marB="35920" anchor="ctr"/>
                </a:tc>
                <a:tc>
                  <a:txBody>
                    <a:bodyPr/>
                    <a:lstStyle/>
                    <a:p>
                      <a:pPr lvl="0">
                        <a:buNone/>
                      </a:pPr>
                      <a:r>
                        <a:rPr lang="en-IN" sz="1600" b="0" u="none" strike="noStrike" noProof="0" dirty="0"/>
                        <a:t>Kudyba &amp; Sun (2025)</a:t>
                      </a:r>
                      <a:endParaRPr lang="en-US" dirty="0"/>
                    </a:p>
                  </a:txBody>
                  <a:tcPr marL="71841" marR="71841" marT="35920" marB="35920" anchor="ctr"/>
                </a:tc>
                <a:extLst>
                  <a:ext uri="{0D108BD9-81ED-4DB2-BD59-A6C34878D82A}">
                    <a16:rowId xmlns:a16="http://schemas.microsoft.com/office/drawing/2014/main" val="3618181388"/>
                  </a:ext>
                </a:extLst>
              </a:tr>
              <a:tr h="933929">
                <a:tc>
                  <a:txBody>
                    <a:bodyPr/>
                    <a:lstStyle/>
                    <a:p>
                      <a:r>
                        <a:rPr lang="en-IN" sz="1600" b="1" dirty="0"/>
                        <a:t>Summary</a:t>
                      </a:r>
                      <a:endParaRPr lang="en-IN" sz="1600" dirty="0"/>
                    </a:p>
                  </a:txBody>
                  <a:tcPr marL="71841" marR="71841" marT="35920" marB="35920" anchor="ctr"/>
                </a:tc>
                <a:tc>
                  <a:txBody>
                    <a:bodyPr/>
                    <a:lstStyle/>
                    <a:p>
                      <a:pPr lvl="0">
                        <a:buNone/>
                      </a:pPr>
                      <a:r>
                        <a:rPr lang="en-US" sz="1600" b="0" u="none" strike="noStrike" noProof="0" dirty="0"/>
                        <a:t>Proposes UAV-deployed, wireless sensor tags that harvest RF energy from drones to measure environmental data like humidity, temperature</a:t>
                      </a:r>
                      <a:endParaRPr lang="en-US" dirty="0"/>
                    </a:p>
                  </a:txBody>
                  <a:tcPr marL="71841" marR="71841" marT="35920" marB="35920" anchor="ctr"/>
                </a:tc>
                <a:extLst>
                  <a:ext uri="{0D108BD9-81ED-4DB2-BD59-A6C34878D82A}">
                    <a16:rowId xmlns:a16="http://schemas.microsoft.com/office/drawing/2014/main" val="2890180608"/>
                  </a:ext>
                </a:extLst>
              </a:tr>
              <a:tr h="718407">
                <a:tc>
                  <a:txBody>
                    <a:bodyPr/>
                    <a:lstStyle/>
                    <a:p>
                      <a:r>
                        <a:rPr lang="en-IN" sz="1600" b="1" dirty="0"/>
                        <a:t>Relevance</a:t>
                      </a:r>
                      <a:endParaRPr lang="en-IN" sz="1600" dirty="0"/>
                    </a:p>
                  </a:txBody>
                  <a:tcPr marL="71841" marR="71841" marT="35920" marB="35920" anchor="ctr"/>
                </a:tc>
                <a:tc>
                  <a:txBody>
                    <a:bodyPr/>
                    <a:lstStyle/>
                    <a:p>
                      <a:pPr lvl="0">
                        <a:buNone/>
                      </a:pPr>
                      <a:r>
                        <a:rPr lang="en-US" sz="1600" b="0" u="none" strike="noStrike" noProof="0" dirty="0"/>
                        <a:t>Bridges drone operations with in-field micro-sensors, offering continuous environmental monitoring.</a:t>
                      </a:r>
                      <a:endParaRPr lang="en-US" dirty="0"/>
                    </a:p>
                  </a:txBody>
                  <a:tcPr marL="71841" marR="71841" marT="35920" marB="35920" anchor="ctr"/>
                </a:tc>
                <a:extLst>
                  <a:ext uri="{0D108BD9-81ED-4DB2-BD59-A6C34878D82A}">
                    <a16:rowId xmlns:a16="http://schemas.microsoft.com/office/drawing/2014/main" val="3289829650"/>
                  </a:ext>
                </a:extLst>
              </a:tr>
              <a:tr h="718407">
                <a:tc>
                  <a:txBody>
                    <a:bodyPr/>
                    <a:lstStyle/>
                    <a:p>
                      <a:r>
                        <a:rPr lang="en-IN" sz="1600" b="1" dirty="0"/>
                        <a:t>Gaps</a:t>
                      </a:r>
                      <a:endParaRPr lang="en-IN" sz="1600" dirty="0"/>
                    </a:p>
                  </a:txBody>
                  <a:tcPr marL="71841" marR="71841" marT="35920" marB="35920" anchor="ctr"/>
                </a:tc>
                <a:tc>
                  <a:txBody>
                    <a:bodyPr/>
                    <a:lstStyle/>
                    <a:p>
                      <a:pPr lvl="0">
                        <a:buNone/>
                      </a:pPr>
                      <a:r>
                        <a:rPr lang="en-US" sz="1600" b="0" u="none" strike="noStrike" noProof="0" dirty="0"/>
                        <a:t>Experimental; airborne trials faced interference; no satellite/forecast data linked.</a:t>
                      </a:r>
                      <a:endParaRPr lang="en-US" dirty="0"/>
                    </a:p>
                  </a:txBody>
                  <a:tcPr marL="71841" marR="71841" marT="35920" marB="35920" anchor="ctr"/>
                </a:tc>
                <a:extLst>
                  <a:ext uri="{0D108BD9-81ED-4DB2-BD59-A6C34878D82A}">
                    <a16:rowId xmlns:a16="http://schemas.microsoft.com/office/drawing/2014/main" val="2459392808"/>
                  </a:ext>
                </a:extLst>
              </a:tr>
              <a:tr h="933929">
                <a:tc>
                  <a:txBody>
                    <a:bodyPr/>
                    <a:lstStyle/>
                    <a:p>
                      <a:r>
                        <a:rPr lang="en-IN" sz="1600" b="1" dirty="0"/>
                        <a:t>Impact</a:t>
                      </a:r>
                      <a:endParaRPr lang="en-IN" sz="1600" dirty="0"/>
                    </a:p>
                  </a:txBody>
                  <a:tcPr marL="71841" marR="71841" marT="35920" marB="35920" anchor="ctr"/>
                </a:tc>
                <a:tc>
                  <a:txBody>
                    <a:bodyPr/>
                    <a:lstStyle/>
                    <a:p>
                      <a:pPr lvl="0">
                        <a:buNone/>
                      </a:pPr>
                      <a:r>
                        <a:rPr lang="en-US" sz="1600" b="0" u="none" strike="noStrike" noProof="0" dirty="0"/>
                        <a:t>Could enable scalable, low-cost environmental monitoring in fields.</a:t>
                      </a:r>
                      <a:endParaRPr lang="en-US" dirty="0"/>
                    </a:p>
                  </a:txBody>
                  <a:tcPr marL="71841" marR="71841" marT="35920" marB="35920" anchor="ctr"/>
                </a:tc>
                <a:extLst>
                  <a:ext uri="{0D108BD9-81ED-4DB2-BD59-A6C34878D82A}">
                    <a16:rowId xmlns:a16="http://schemas.microsoft.com/office/drawing/2014/main" val="732351846"/>
                  </a:ext>
                </a:extLst>
              </a:tr>
            </a:tbl>
          </a:graphicData>
        </a:graphic>
      </p:graphicFrame>
      <p:sp>
        <p:nvSpPr>
          <p:cNvPr id="5" name="Rectangle 1">
            <a:extLst>
              <a:ext uri="{FF2B5EF4-FFF2-40B4-BE49-F238E27FC236}">
                <a16:creationId xmlns:a16="http://schemas.microsoft.com/office/drawing/2014/main" id="{D4F31417-1AF1-0EB4-CEEA-C5AB070DFD10}"/>
              </a:ext>
            </a:extLst>
          </p:cNvPr>
          <p:cNvSpPr>
            <a:spLocks noChangeArrowheads="1"/>
          </p:cNvSpPr>
          <p:nvPr/>
        </p:nvSpPr>
        <p:spPr bwMode="auto">
          <a:xfrm>
            <a:off x="1308418" y="22660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Tree>
    <p:extLst>
      <p:ext uri="{BB962C8B-B14F-4D97-AF65-F5344CB8AC3E}">
        <p14:creationId xmlns:p14="http://schemas.microsoft.com/office/powerpoint/2010/main" val="3797188207"/>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41BFD-1635-C641-0AC6-361F941900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A0363C-1532-4C4B-C584-F923B14F815D}"/>
              </a:ext>
            </a:extLst>
          </p:cNvPr>
          <p:cNvSpPr>
            <a:spLocks noGrp="1"/>
          </p:cNvSpPr>
          <p:nvPr>
            <p:ph type="title"/>
          </p:nvPr>
        </p:nvSpPr>
        <p:spPr>
          <a:xfrm>
            <a:off x="804130" y="-118613"/>
            <a:ext cx="10972800" cy="1143000"/>
          </a:xfrm>
        </p:spPr>
        <p:txBody>
          <a:bodyPr/>
          <a:lstStyle/>
          <a:p>
            <a:r>
              <a:rPr lang="en-IN" b="1" dirty="0">
                <a:solidFill>
                  <a:srgbClr val="54045C"/>
                </a:solidFill>
                <a:ea typeface="Calibri"/>
                <a:cs typeface="Calibri"/>
                <a:sym typeface="Calibri"/>
              </a:rPr>
              <a:t>Research and Literature Review </a:t>
            </a:r>
            <a:endParaRPr lang="en-IN" dirty="0"/>
          </a:p>
        </p:txBody>
      </p:sp>
      <p:sp>
        <p:nvSpPr>
          <p:cNvPr id="3" name="Content Placeholder 2">
            <a:extLst>
              <a:ext uri="{FF2B5EF4-FFF2-40B4-BE49-F238E27FC236}">
                <a16:creationId xmlns:a16="http://schemas.microsoft.com/office/drawing/2014/main" id="{7DF2D370-5DA9-26BB-A12E-5C676B5A675A}"/>
              </a:ext>
            </a:extLst>
          </p:cNvPr>
          <p:cNvSpPr>
            <a:spLocks noGrp="1"/>
          </p:cNvSpPr>
          <p:nvPr>
            <p:ph idx="1"/>
          </p:nvPr>
        </p:nvSpPr>
        <p:spPr>
          <a:xfrm>
            <a:off x="553299" y="733245"/>
            <a:ext cx="10972800" cy="4525963"/>
          </a:xfrm>
        </p:spPr>
        <p:txBody>
          <a:bodyPr vert="horz" lIns="91440" tIns="45720" rIns="91440" bIns="45720" rtlCol="0" anchor="t">
            <a:normAutofit/>
          </a:bodyPr>
          <a:lstStyle/>
          <a:p>
            <a:pPr marL="0" indent="0">
              <a:buNone/>
            </a:pPr>
            <a:r>
              <a:rPr lang="en-US" sz="2000" b="1" dirty="0">
                <a:solidFill>
                  <a:srgbClr val="000000"/>
                </a:solidFill>
                <a:latin typeface="Time new roman"/>
                <a:ea typeface="Calibri"/>
              </a:rPr>
              <a:t>6</a:t>
            </a:r>
            <a:r>
              <a:rPr lang="en-US" sz="2000" b="1" dirty="0">
                <a:solidFill>
                  <a:srgbClr val="000000"/>
                </a:solidFill>
                <a:effectLst/>
                <a:latin typeface="Time new roman"/>
                <a:ea typeface="Calibri"/>
              </a:rPr>
              <a:t>.</a:t>
            </a:r>
            <a:r>
              <a:rPr lang="en-IN" sz="2000" dirty="0"/>
              <a:t>  </a:t>
            </a:r>
            <a:r>
              <a:rPr lang="en-IN" sz="2000" b="1" dirty="0"/>
              <a:t>UAVs / Drones in Agriculture</a:t>
            </a:r>
            <a:endParaRPr lang="en-IN" sz="2000" dirty="0"/>
          </a:p>
        </p:txBody>
      </p:sp>
      <p:graphicFrame>
        <p:nvGraphicFramePr>
          <p:cNvPr id="4" name="Table 3">
            <a:extLst>
              <a:ext uri="{FF2B5EF4-FFF2-40B4-BE49-F238E27FC236}">
                <a16:creationId xmlns:a16="http://schemas.microsoft.com/office/drawing/2014/main" id="{2675B5A1-D1E3-A65E-AC96-38016C511506}"/>
              </a:ext>
            </a:extLst>
          </p:cNvPr>
          <p:cNvGraphicFramePr>
            <a:graphicFrameLocks noGrp="1"/>
          </p:cNvGraphicFramePr>
          <p:nvPr>
            <p:extLst>
              <p:ext uri="{D42A27DB-BD31-4B8C-83A1-F6EECF244321}">
                <p14:modId xmlns:p14="http://schemas.microsoft.com/office/powerpoint/2010/main" val="454324759"/>
              </p:ext>
            </p:extLst>
          </p:nvPr>
        </p:nvGraphicFramePr>
        <p:xfrm>
          <a:off x="553299" y="1285411"/>
          <a:ext cx="9999791" cy="4437341"/>
        </p:xfrm>
        <a:graphic>
          <a:graphicData uri="http://schemas.openxmlformats.org/drawingml/2006/table">
            <a:tbl>
              <a:tblPr>
                <a:tableStyleId>{616DA210-FB5B-4158-B5E0-FEB733F419BA}</a:tableStyleId>
              </a:tblPr>
              <a:tblGrid>
                <a:gridCol w="1325743">
                  <a:extLst>
                    <a:ext uri="{9D8B030D-6E8A-4147-A177-3AD203B41FA5}">
                      <a16:colId xmlns:a16="http://schemas.microsoft.com/office/drawing/2014/main" val="3216390796"/>
                    </a:ext>
                  </a:extLst>
                </a:gridCol>
                <a:gridCol w="8674048">
                  <a:extLst>
                    <a:ext uri="{9D8B030D-6E8A-4147-A177-3AD203B41FA5}">
                      <a16:colId xmlns:a16="http://schemas.microsoft.com/office/drawing/2014/main" val="3361481089"/>
                    </a:ext>
                  </a:extLst>
                </a:gridCol>
              </a:tblGrid>
              <a:tr h="287363">
                <a:tc>
                  <a:txBody>
                    <a:bodyPr/>
                    <a:lstStyle/>
                    <a:p>
                      <a:r>
                        <a:rPr lang="en-IN" sz="1600" b="1" dirty="0"/>
                        <a:t>Aspect</a:t>
                      </a:r>
                      <a:endParaRPr lang="en-IN" sz="1600" dirty="0"/>
                    </a:p>
                  </a:txBody>
                  <a:tcPr marL="71841" marR="71841" marT="35920" marB="35920" anchor="ctr"/>
                </a:tc>
                <a:tc>
                  <a:txBody>
                    <a:bodyPr/>
                    <a:lstStyle/>
                    <a:p>
                      <a:pPr lvl="0">
                        <a:buNone/>
                      </a:pPr>
                      <a:r>
                        <a:rPr lang="en-IN" sz="1600" b="1" dirty="0"/>
                        <a:t>UAVs / Drones in Agriculture</a:t>
                      </a:r>
                      <a:endParaRPr lang="en-US" sz="1600" dirty="0"/>
                    </a:p>
                  </a:txBody>
                  <a:tcPr marL="71841" marR="71841" marT="35920" marB="35920" anchor="ctr"/>
                </a:tc>
                <a:extLst>
                  <a:ext uri="{0D108BD9-81ED-4DB2-BD59-A6C34878D82A}">
                    <a16:rowId xmlns:a16="http://schemas.microsoft.com/office/drawing/2014/main" val="2000418016"/>
                  </a:ext>
                </a:extLst>
              </a:tr>
              <a:tr h="816989">
                <a:tc>
                  <a:txBody>
                    <a:bodyPr/>
                    <a:lstStyle/>
                    <a:p>
                      <a:r>
                        <a:rPr lang="en-IN" sz="1600" b="1" dirty="0"/>
                        <a:t>Authors</a:t>
                      </a:r>
                      <a:endParaRPr lang="en-IN" sz="1600" dirty="0"/>
                    </a:p>
                  </a:txBody>
                  <a:tcPr marL="71841" marR="71841" marT="35920" marB="35920" anchor="ctr"/>
                </a:tc>
                <a:tc>
                  <a:txBody>
                    <a:bodyPr/>
                    <a:lstStyle/>
                    <a:p>
                      <a:pPr lvl="0">
                        <a:buNone/>
                      </a:pPr>
                      <a:r>
                        <a:rPr lang="pl-PL" sz="1600" dirty="0"/>
                        <a:t>J. Kim, S. Kim, C. Ju, H.I. Son </a:t>
                      </a:r>
                      <a:endParaRPr lang="en-US" sz="1600" dirty="0"/>
                    </a:p>
                  </a:txBody>
                  <a:tcPr marL="71841" marR="71841" marT="35920" marB="35920" anchor="ctr"/>
                </a:tc>
                <a:extLst>
                  <a:ext uri="{0D108BD9-81ED-4DB2-BD59-A6C34878D82A}">
                    <a16:rowId xmlns:a16="http://schemas.microsoft.com/office/drawing/2014/main" val="3618181388"/>
                  </a:ext>
                </a:extLst>
              </a:tr>
              <a:tr h="933929">
                <a:tc>
                  <a:txBody>
                    <a:bodyPr/>
                    <a:lstStyle/>
                    <a:p>
                      <a:r>
                        <a:rPr lang="en-IN" sz="1600" b="1" dirty="0"/>
                        <a:t>Summary</a:t>
                      </a:r>
                      <a:endParaRPr lang="en-IN" sz="1600" dirty="0"/>
                    </a:p>
                  </a:txBody>
                  <a:tcPr marL="71841" marR="71841" marT="35920" marB="35920" anchor="ctr"/>
                </a:tc>
                <a:tc>
                  <a:txBody>
                    <a:bodyPr/>
                    <a:lstStyle/>
                    <a:p>
                      <a:pPr lvl="0">
                        <a:buNone/>
                      </a:pPr>
                      <a:r>
                        <a:rPr lang="en-US" sz="1600" dirty="0"/>
                        <a:t>Comprehensive review of UAV platforms, sensors, payloads, and agricultural applications (monitoring, spraying, mapping). Discusses platform control, sensor choices and case studies.</a:t>
                      </a:r>
                    </a:p>
                  </a:txBody>
                  <a:tcPr marL="71841" marR="71841" marT="35920" marB="35920" anchor="ctr"/>
                </a:tc>
                <a:extLst>
                  <a:ext uri="{0D108BD9-81ED-4DB2-BD59-A6C34878D82A}">
                    <a16:rowId xmlns:a16="http://schemas.microsoft.com/office/drawing/2014/main" val="2890180608"/>
                  </a:ext>
                </a:extLst>
              </a:tr>
              <a:tr h="718407">
                <a:tc>
                  <a:txBody>
                    <a:bodyPr/>
                    <a:lstStyle/>
                    <a:p>
                      <a:r>
                        <a:rPr lang="en-IN" sz="1600" b="1" dirty="0"/>
                        <a:t>Relevance</a:t>
                      </a:r>
                      <a:endParaRPr lang="en-IN" sz="1600" dirty="0"/>
                    </a:p>
                  </a:txBody>
                  <a:tcPr marL="71841" marR="71841" marT="35920" marB="35920" anchor="ctr"/>
                </a:tc>
                <a:tc>
                  <a:txBody>
                    <a:bodyPr/>
                    <a:lstStyle/>
                    <a:p>
                      <a:pPr lvl="0">
                        <a:buNone/>
                      </a:pPr>
                      <a:r>
                        <a:rPr lang="en-US" sz="1600" dirty="0"/>
                        <a:t>Gives foundation on UAV hardware/software tradeoffs and common sensing modalities (RGB, multispectral) — useful when justifying drone-based crop imaging in your project.</a:t>
                      </a:r>
                    </a:p>
                  </a:txBody>
                  <a:tcPr marL="71841" marR="71841" marT="35920" marB="35920" anchor="ctr"/>
                </a:tc>
                <a:extLst>
                  <a:ext uri="{0D108BD9-81ED-4DB2-BD59-A6C34878D82A}">
                    <a16:rowId xmlns:a16="http://schemas.microsoft.com/office/drawing/2014/main" val="3289829650"/>
                  </a:ext>
                </a:extLst>
              </a:tr>
              <a:tr h="718407">
                <a:tc>
                  <a:txBody>
                    <a:bodyPr/>
                    <a:lstStyle/>
                    <a:p>
                      <a:r>
                        <a:rPr lang="en-IN" sz="1600" b="1" dirty="0"/>
                        <a:t>Gaps</a:t>
                      </a:r>
                      <a:endParaRPr lang="en-IN" sz="1600" dirty="0"/>
                    </a:p>
                  </a:txBody>
                  <a:tcPr marL="71841" marR="71841" marT="35920" marB="35920" anchor="ctr"/>
                </a:tc>
                <a:tc>
                  <a:txBody>
                    <a:bodyPr/>
                    <a:lstStyle/>
                    <a:p>
                      <a:pPr lvl="0">
                        <a:buNone/>
                      </a:pPr>
                      <a:r>
                        <a:rPr lang="en-US" sz="1600" dirty="0"/>
                        <a:t>Less emphasis on integrated weather-driven decision systems; limited discussion on lightweight edge-processing strategies.</a:t>
                      </a:r>
                    </a:p>
                  </a:txBody>
                  <a:tcPr marL="71841" marR="71841" marT="35920" marB="35920" anchor="ctr"/>
                </a:tc>
                <a:extLst>
                  <a:ext uri="{0D108BD9-81ED-4DB2-BD59-A6C34878D82A}">
                    <a16:rowId xmlns:a16="http://schemas.microsoft.com/office/drawing/2014/main" val="2459392808"/>
                  </a:ext>
                </a:extLst>
              </a:tr>
              <a:tr h="933929">
                <a:tc>
                  <a:txBody>
                    <a:bodyPr/>
                    <a:lstStyle/>
                    <a:p>
                      <a:r>
                        <a:rPr lang="en-IN" sz="1600" b="1" dirty="0"/>
                        <a:t>Impact</a:t>
                      </a:r>
                      <a:endParaRPr lang="en-IN" sz="1600" dirty="0"/>
                    </a:p>
                  </a:txBody>
                  <a:tcPr marL="71841" marR="71841" marT="35920" marB="359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Establishes best practices for choosing UAV platforms and sensors; supports design choices for drone imaging module.</a:t>
                      </a:r>
                    </a:p>
                    <a:p>
                      <a:pPr lvl="0">
                        <a:buNone/>
                      </a:pPr>
                      <a:endParaRPr lang="en-US" sz="1600" dirty="0"/>
                    </a:p>
                  </a:txBody>
                  <a:tcPr marL="71841" marR="71841" marT="35920" marB="35920" anchor="ctr"/>
                </a:tc>
                <a:extLst>
                  <a:ext uri="{0D108BD9-81ED-4DB2-BD59-A6C34878D82A}">
                    <a16:rowId xmlns:a16="http://schemas.microsoft.com/office/drawing/2014/main" val="732351846"/>
                  </a:ext>
                </a:extLst>
              </a:tr>
            </a:tbl>
          </a:graphicData>
        </a:graphic>
      </p:graphicFrame>
      <p:sp>
        <p:nvSpPr>
          <p:cNvPr id="5" name="Rectangle 1">
            <a:extLst>
              <a:ext uri="{FF2B5EF4-FFF2-40B4-BE49-F238E27FC236}">
                <a16:creationId xmlns:a16="http://schemas.microsoft.com/office/drawing/2014/main" id="{409F5103-EFA1-5315-0F9C-EE930C281F3B}"/>
              </a:ext>
            </a:extLst>
          </p:cNvPr>
          <p:cNvSpPr>
            <a:spLocks noChangeArrowheads="1"/>
          </p:cNvSpPr>
          <p:nvPr/>
        </p:nvSpPr>
        <p:spPr bwMode="auto">
          <a:xfrm>
            <a:off x="1308418" y="22660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Tree>
    <p:extLst>
      <p:ext uri="{BB962C8B-B14F-4D97-AF65-F5344CB8AC3E}">
        <p14:creationId xmlns:p14="http://schemas.microsoft.com/office/powerpoint/2010/main" val="3134543705"/>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AA687C-2A40-8AB2-E3B0-D6657E768E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DEC7C6-C7C7-AA9A-EA05-E370BCD20F3A}"/>
              </a:ext>
            </a:extLst>
          </p:cNvPr>
          <p:cNvSpPr>
            <a:spLocks noGrp="1"/>
          </p:cNvSpPr>
          <p:nvPr>
            <p:ph type="title"/>
          </p:nvPr>
        </p:nvSpPr>
        <p:spPr>
          <a:xfrm>
            <a:off x="804130" y="-118613"/>
            <a:ext cx="10972800" cy="1143000"/>
          </a:xfrm>
        </p:spPr>
        <p:txBody>
          <a:bodyPr/>
          <a:lstStyle/>
          <a:p>
            <a:r>
              <a:rPr lang="en-IN" b="1" dirty="0">
                <a:solidFill>
                  <a:srgbClr val="54045C"/>
                </a:solidFill>
                <a:ea typeface="Calibri"/>
                <a:cs typeface="Calibri"/>
                <a:sym typeface="Calibri"/>
              </a:rPr>
              <a:t>Research and Literature Review </a:t>
            </a:r>
            <a:endParaRPr lang="en-IN" dirty="0"/>
          </a:p>
        </p:txBody>
      </p:sp>
      <p:sp>
        <p:nvSpPr>
          <p:cNvPr id="3" name="Content Placeholder 2">
            <a:extLst>
              <a:ext uri="{FF2B5EF4-FFF2-40B4-BE49-F238E27FC236}">
                <a16:creationId xmlns:a16="http://schemas.microsoft.com/office/drawing/2014/main" id="{48AD6A6A-176A-177D-8FF3-BEB59D29634F}"/>
              </a:ext>
            </a:extLst>
          </p:cNvPr>
          <p:cNvSpPr>
            <a:spLocks noGrp="1"/>
          </p:cNvSpPr>
          <p:nvPr>
            <p:ph idx="1"/>
          </p:nvPr>
        </p:nvSpPr>
        <p:spPr>
          <a:xfrm>
            <a:off x="553299" y="733245"/>
            <a:ext cx="10972800" cy="4525963"/>
          </a:xfrm>
        </p:spPr>
        <p:txBody>
          <a:bodyPr vert="horz" lIns="91440" tIns="45720" rIns="91440" bIns="45720" rtlCol="0" anchor="t">
            <a:normAutofit/>
          </a:bodyPr>
          <a:lstStyle/>
          <a:p>
            <a:pPr marL="0" indent="0">
              <a:buNone/>
            </a:pPr>
            <a:r>
              <a:rPr lang="en-US" sz="2000" b="1" dirty="0">
                <a:solidFill>
                  <a:srgbClr val="000000"/>
                </a:solidFill>
                <a:latin typeface="Time new roman"/>
                <a:ea typeface="Calibri"/>
              </a:rPr>
              <a:t>7</a:t>
            </a:r>
            <a:r>
              <a:rPr lang="en-US" sz="2000" b="1" dirty="0">
                <a:solidFill>
                  <a:srgbClr val="000000"/>
                </a:solidFill>
                <a:effectLst/>
                <a:latin typeface="Time new roman"/>
                <a:ea typeface="Calibri"/>
              </a:rPr>
              <a:t>.</a:t>
            </a:r>
            <a:r>
              <a:rPr lang="en-IN" sz="2000" dirty="0"/>
              <a:t> </a:t>
            </a:r>
            <a:r>
              <a:rPr lang="en-IN" sz="2000" b="1" dirty="0"/>
              <a:t>UAV-based Remote Sensing &amp; NDVI / Vegetation Indices </a:t>
            </a:r>
            <a:endParaRPr lang="en-IN" sz="2000" b="1" dirty="0">
              <a:effectLst/>
              <a:latin typeface="Time new roman"/>
              <a:ea typeface="Calibri"/>
            </a:endParaRPr>
          </a:p>
          <a:p>
            <a:endParaRPr lang="en-IN" dirty="0"/>
          </a:p>
        </p:txBody>
      </p:sp>
      <p:graphicFrame>
        <p:nvGraphicFramePr>
          <p:cNvPr id="4" name="Table 3">
            <a:extLst>
              <a:ext uri="{FF2B5EF4-FFF2-40B4-BE49-F238E27FC236}">
                <a16:creationId xmlns:a16="http://schemas.microsoft.com/office/drawing/2014/main" id="{C887C5AD-03AB-91D0-A5F4-6E7BB41B18DD}"/>
              </a:ext>
            </a:extLst>
          </p:cNvPr>
          <p:cNvGraphicFramePr>
            <a:graphicFrameLocks noGrp="1"/>
          </p:cNvGraphicFramePr>
          <p:nvPr>
            <p:extLst>
              <p:ext uri="{D42A27DB-BD31-4B8C-83A1-F6EECF244321}">
                <p14:modId xmlns:p14="http://schemas.microsoft.com/office/powerpoint/2010/main" val="1638306344"/>
              </p:ext>
            </p:extLst>
          </p:nvPr>
        </p:nvGraphicFramePr>
        <p:xfrm>
          <a:off x="553299" y="1285411"/>
          <a:ext cx="10689332" cy="4437341"/>
        </p:xfrm>
        <a:graphic>
          <a:graphicData uri="http://schemas.openxmlformats.org/drawingml/2006/table">
            <a:tbl>
              <a:tblPr>
                <a:tableStyleId>{616DA210-FB5B-4158-B5E0-FEB733F419BA}</a:tableStyleId>
              </a:tblPr>
              <a:tblGrid>
                <a:gridCol w="1732701">
                  <a:extLst>
                    <a:ext uri="{9D8B030D-6E8A-4147-A177-3AD203B41FA5}">
                      <a16:colId xmlns:a16="http://schemas.microsoft.com/office/drawing/2014/main" val="3216390796"/>
                    </a:ext>
                  </a:extLst>
                </a:gridCol>
                <a:gridCol w="8956631">
                  <a:extLst>
                    <a:ext uri="{9D8B030D-6E8A-4147-A177-3AD203B41FA5}">
                      <a16:colId xmlns:a16="http://schemas.microsoft.com/office/drawing/2014/main" val="3361481089"/>
                    </a:ext>
                  </a:extLst>
                </a:gridCol>
              </a:tblGrid>
              <a:tr h="287363">
                <a:tc>
                  <a:txBody>
                    <a:bodyPr/>
                    <a:lstStyle/>
                    <a:p>
                      <a:r>
                        <a:rPr lang="en-IN" sz="1600" b="1" dirty="0"/>
                        <a:t>Aspect</a:t>
                      </a:r>
                      <a:endParaRPr lang="en-IN" sz="1600" dirty="0"/>
                    </a:p>
                  </a:txBody>
                  <a:tcPr marL="71841" marR="71841" marT="35920" marB="35920" anchor="ctr"/>
                </a:tc>
                <a:tc>
                  <a:txBody>
                    <a:bodyPr/>
                    <a:lstStyle/>
                    <a:p>
                      <a:pPr lvl="0">
                        <a:buNone/>
                      </a:pPr>
                      <a:r>
                        <a:rPr lang="en-IN" sz="1600" dirty="0"/>
                        <a:t>UAV-based Remote Sensing &amp; NDVI / Vegetation Indices </a:t>
                      </a:r>
                      <a:endParaRPr lang="en-US" sz="1600" dirty="0"/>
                    </a:p>
                  </a:txBody>
                  <a:tcPr marL="71841" marR="71841" marT="35920" marB="35920" anchor="ctr"/>
                </a:tc>
                <a:extLst>
                  <a:ext uri="{0D108BD9-81ED-4DB2-BD59-A6C34878D82A}">
                    <a16:rowId xmlns:a16="http://schemas.microsoft.com/office/drawing/2014/main" val="2000418016"/>
                  </a:ext>
                </a:extLst>
              </a:tr>
              <a:tr h="816989">
                <a:tc>
                  <a:txBody>
                    <a:bodyPr/>
                    <a:lstStyle/>
                    <a:p>
                      <a:r>
                        <a:rPr lang="en-IN" sz="1600" b="1" dirty="0"/>
                        <a:t>Authors</a:t>
                      </a:r>
                      <a:endParaRPr lang="en-IN" sz="1600" dirty="0"/>
                    </a:p>
                  </a:txBody>
                  <a:tcPr marL="71841" marR="71841" marT="35920" marB="35920" anchor="ctr"/>
                </a:tc>
                <a:tc>
                  <a:txBody>
                    <a:bodyPr/>
                    <a:lstStyle/>
                    <a:p>
                      <a:pPr lvl="0">
                        <a:buNone/>
                      </a:pPr>
                      <a:r>
                        <a:rPr lang="en-IN" sz="1600" dirty="0"/>
                        <a:t>D.C. Tsouros et al., </a:t>
                      </a:r>
                      <a:r>
                        <a:rPr lang="en-IN" sz="1600" i="1" dirty="0"/>
                        <a:t>Information (MDPI), 2019</a:t>
                      </a:r>
                      <a:r>
                        <a:rPr lang="en-IN" sz="1600" dirty="0"/>
                        <a:t> </a:t>
                      </a:r>
                      <a:endParaRPr lang="en-US" sz="1600" dirty="0"/>
                    </a:p>
                  </a:txBody>
                  <a:tcPr marL="71841" marR="71841" marT="35920" marB="35920" anchor="ctr"/>
                </a:tc>
                <a:extLst>
                  <a:ext uri="{0D108BD9-81ED-4DB2-BD59-A6C34878D82A}">
                    <a16:rowId xmlns:a16="http://schemas.microsoft.com/office/drawing/2014/main" val="3618181388"/>
                  </a:ext>
                </a:extLst>
              </a:tr>
              <a:tr h="933929">
                <a:tc>
                  <a:txBody>
                    <a:bodyPr/>
                    <a:lstStyle/>
                    <a:p>
                      <a:r>
                        <a:rPr lang="en-IN" sz="1600" b="1" dirty="0"/>
                        <a:t>Summary</a:t>
                      </a:r>
                      <a:endParaRPr lang="en-IN" sz="1600" dirty="0"/>
                    </a:p>
                  </a:txBody>
                  <a:tcPr marL="71841" marR="71841" marT="35920" marB="35920" anchor="ctr"/>
                </a:tc>
                <a:tc>
                  <a:txBody>
                    <a:bodyPr/>
                    <a:lstStyle/>
                    <a:p>
                      <a:pPr lvl="0">
                        <a:buNone/>
                      </a:pPr>
                      <a:r>
                        <a:rPr lang="en-US" sz="1600" dirty="0"/>
                        <a:t>Reviews UAV use-cases in precision ag, common processing pipelines, vegetation indices (NDVI), and mapping workflows. Highlights benefits of high-resolution UAV imagery over satellites for field-level decisions. </a:t>
                      </a:r>
                    </a:p>
                  </a:txBody>
                  <a:tcPr marL="71841" marR="71841" marT="35920" marB="35920" anchor="ctr"/>
                </a:tc>
                <a:extLst>
                  <a:ext uri="{0D108BD9-81ED-4DB2-BD59-A6C34878D82A}">
                    <a16:rowId xmlns:a16="http://schemas.microsoft.com/office/drawing/2014/main" val="2890180608"/>
                  </a:ext>
                </a:extLst>
              </a:tr>
              <a:tr h="718407">
                <a:tc>
                  <a:txBody>
                    <a:bodyPr/>
                    <a:lstStyle/>
                    <a:p>
                      <a:r>
                        <a:rPr lang="en-IN" sz="1600" b="1" dirty="0"/>
                        <a:t>Relevance</a:t>
                      </a:r>
                      <a:endParaRPr lang="en-IN" sz="1600" dirty="0"/>
                    </a:p>
                  </a:txBody>
                  <a:tcPr marL="71841" marR="71841" marT="35920" marB="35920" anchor="ctr"/>
                </a:tc>
                <a:tc>
                  <a:txBody>
                    <a:bodyPr/>
                    <a:lstStyle/>
                    <a:p>
                      <a:pPr lvl="0">
                        <a:buNone/>
                      </a:pPr>
                      <a:r>
                        <a:rPr lang="en-US" sz="1600" dirty="0"/>
                        <a:t>Directly relevant to crop-health detection approaches (NDVI vs RGB/Hue-based methods) and to justification for drone imagery in smallholder plots.</a:t>
                      </a:r>
                    </a:p>
                  </a:txBody>
                  <a:tcPr marL="71841" marR="71841" marT="35920" marB="35920" anchor="ctr"/>
                </a:tc>
                <a:extLst>
                  <a:ext uri="{0D108BD9-81ED-4DB2-BD59-A6C34878D82A}">
                    <a16:rowId xmlns:a16="http://schemas.microsoft.com/office/drawing/2014/main" val="3289829650"/>
                  </a:ext>
                </a:extLst>
              </a:tr>
              <a:tr h="718407">
                <a:tc>
                  <a:txBody>
                    <a:bodyPr/>
                    <a:lstStyle/>
                    <a:p>
                      <a:r>
                        <a:rPr lang="en-IN" sz="1600" b="1" dirty="0"/>
                        <a:t>Gaps</a:t>
                      </a:r>
                      <a:endParaRPr lang="en-IN" sz="1600" dirty="0"/>
                    </a:p>
                  </a:txBody>
                  <a:tcPr marL="71841" marR="71841" marT="35920" marB="35920" anchor="ctr"/>
                </a:tc>
                <a:tc>
                  <a:txBody>
                    <a:bodyPr/>
                    <a:lstStyle/>
                    <a:p>
                      <a:pPr lvl="0">
                        <a:buNone/>
                      </a:pPr>
                      <a:r>
                        <a:rPr lang="en-US" sz="1600" dirty="0"/>
                        <a:t>Notes lack of standardized workflows and variability introduced by sunlight and sensor calibration.</a:t>
                      </a:r>
                    </a:p>
                  </a:txBody>
                  <a:tcPr marL="71841" marR="71841" marT="35920" marB="35920" anchor="ctr"/>
                </a:tc>
                <a:extLst>
                  <a:ext uri="{0D108BD9-81ED-4DB2-BD59-A6C34878D82A}">
                    <a16:rowId xmlns:a16="http://schemas.microsoft.com/office/drawing/2014/main" val="2459392808"/>
                  </a:ext>
                </a:extLst>
              </a:tr>
              <a:tr h="933929">
                <a:tc>
                  <a:txBody>
                    <a:bodyPr/>
                    <a:lstStyle/>
                    <a:p>
                      <a:r>
                        <a:rPr lang="en-IN" sz="1600" b="1" dirty="0"/>
                        <a:t>Impact</a:t>
                      </a:r>
                      <a:endParaRPr lang="en-IN" sz="1600" dirty="0"/>
                    </a:p>
                  </a:txBody>
                  <a:tcPr marL="71841" marR="71841" marT="35920" marB="35920" anchor="ctr"/>
                </a:tc>
                <a:tc>
                  <a:txBody>
                    <a:bodyPr/>
                    <a:lstStyle/>
                    <a:p>
                      <a:pPr lvl="0">
                        <a:buNone/>
                      </a:pPr>
                      <a:r>
                        <a:rPr lang="en-US" sz="1600" dirty="0"/>
                        <a:t>Helps justify whether to use RGB+HSV (lightweight) or invest in multispectral/NDVI for more robust indices.</a:t>
                      </a:r>
                    </a:p>
                  </a:txBody>
                  <a:tcPr marL="71841" marR="71841" marT="35920" marB="35920" anchor="ctr"/>
                </a:tc>
                <a:extLst>
                  <a:ext uri="{0D108BD9-81ED-4DB2-BD59-A6C34878D82A}">
                    <a16:rowId xmlns:a16="http://schemas.microsoft.com/office/drawing/2014/main" val="732351846"/>
                  </a:ext>
                </a:extLst>
              </a:tr>
            </a:tbl>
          </a:graphicData>
        </a:graphic>
      </p:graphicFrame>
      <p:sp>
        <p:nvSpPr>
          <p:cNvPr id="5" name="Rectangle 1">
            <a:extLst>
              <a:ext uri="{FF2B5EF4-FFF2-40B4-BE49-F238E27FC236}">
                <a16:creationId xmlns:a16="http://schemas.microsoft.com/office/drawing/2014/main" id="{0243E8A5-A030-B0C2-2860-A52E566DAFDF}"/>
              </a:ext>
            </a:extLst>
          </p:cNvPr>
          <p:cNvSpPr>
            <a:spLocks noChangeArrowheads="1"/>
          </p:cNvSpPr>
          <p:nvPr/>
        </p:nvSpPr>
        <p:spPr bwMode="auto">
          <a:xfrm>
            <a:off x="1308418" y="22660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Tree>
    <p:extLst>
      <p:ext uri="{BB962C8B-B14F-4D97-AF65-F5344CB8AC3E}">
        <p14:creationId xmlns:p14="http://schemas.microsoft.com/office/powerpoint/2010/main" val="2524980266"/>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C7DF0-F0FF-7AAB-7173-3554240226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59BBD5-D274-991F-D574-50D35729B32F}"/>
              </a:ext>
            </a:extLst>
          </p:cNvPr>
          <p:cNvSpPr>
            <a:spLocks noGrp="1"/>
          </p:cNvSpPr>
          <p:nvPr>
            <p:ph type="title"/>
          </p:nvPr>
        </p:nvSpPr>
        <p:spPr>
          <a:xfrm>
            <a:off x="804130" y="-118613"/>
            <a:ext cx="10972800" cy="1143000"/>
          </a:xfrm>
        </p:spPr>
        <p:txBody>
          <a:bodyPr/>
          <a:lstStyle/>
          <a:p>
            <a:r>
              <a:rPr lang="en-IN" b="1" dirty="0">
                <a:solidFill>
                  <a:srgbClr val="54045C"/>
                </a:solidFill>
                <a:ea typeface="Calibri"/>
                <a:cs typeface="Calibri"/>
                <a:sym typeface="Calibri"/>
              </a:rPr>
              <a:t>Research and Literature Review </a:t>
            </a:r>
            <a:endParaRPr lang="en-IN" dirty="0"/>
          </a:p>
        </p:txBody>
      </p:sp>
      <p:sp>
        <p:nvSpPr>
          <p:cNvPr id="3" name="Content Placeholder 2">
            <a:extLst>
              <a:ext uri="{FF2B5EF4-FFF2-40B4-BE49-F238E27FC236}">
                <a16:creationId xmlns:a16="http://schemas.microsoft.com/office/drawing/2014/main" id="{CC0A96D7-5505-4710-0C76-A57B2D9BE60A}"/>
              </a:ext>
            </a:extLst>
          </p:cNvPr>
          <p:cNvSpPr>
            <a:spLocks noGrp="1"/>
          </p:cNvSpPr>
          <p:nvPr>
            <p:ph idx="1"/>
          </p:nvPr>
        </p:nvSpPr>
        <p:spPr>
          <a:xfrm>
            <a:off x="553299" y="733245"/>
            <a:ext cx="10972800" cy="4525963"/>
          </a:xfrm>
        </p:spPr>
        <p:txBody>
          <a:bodyPr vert="horz" lIns="91440" tIns="45720" rIns="91440" bIns="45720" rtlCol="0" anchor="t">
            <a:normAutofit/>
          </a:bodyPr>
          <a:lstStyle/>
          <a:p>
            <a:pPr marL="0" indent="0">
              <a:buNone/>
            </a:pPr>
            <a:r>
              <a:rPr lang="en-US" sz="2000" b="1" dirty="0">
                <a:solidFill>
                  <a:srgbClr val="000000"/>
                </a:solidFill>
                <a:latin typeface="Time new roman"/>
                <a:ea typeface="Calibri"/>
              </a:rPr>
              <a:t>8</a:t>
            </a:r>
            <a:r>
              <a:rPr lang="en-US" sz="2000" b="1" dirty="0">
                <a:solidFill>
                  <a:srgbClr val="000000"/>
                </a:solidFill>
                <a:effectLst/>
                <a:latin typeface="Time new roman"/>
                <a:ea typeface="Calibri"/>
              </a:rPr>
              <a:t>.</a:t>
            </a:r>
            <a:r>
              <a:rPr lang="en-US" sz="2000" i="1" dirty="0"/>
              <a:t> Machine Vision Systems in Precision Agriculture (PMC / 2019)</a:t>
            </a:r>
            <a:r>
              <a:rPr lang="en-US" sz="2000" dirty="0"/>
              <a:t>.</a:t>
            </a:r>
            <a:endParaRPr lang="en-IN" sz="2000" b="1" dirty="0">
              <a:effectLst/>
              <a:latin typeface="Time new roman"/>
              <a:ea typeface="Calibri"/>
            </a:endParaRPr>
          </a:p>
          <a:p>
            <a:endParaRPr lang="en-IN" dirty="0"/>
          </a:p>
        </p:txBody>
      </p:sp>
      <p:graphicFrame>
        <p:nvGraphicFramePr>
          <p:cNvPr id="4" name="Table 3">
            <a:extLst>
              <a:ext uri="{FF2B5EF4-FFF2-40B4-BE49-F238E27FC236}">
                <a16:creationId xmlns:a16="http://schemas.microsoft.com/office/drawing/2014/main" id="{C67517BE-784B-6DE3-E2B7-8EAB552591EB}"/>
              </a:ext>
            </a:extLst>
          </p:cNvPr>
          <p:cNvGraphicFramePr>
            <a:graphicFrameLocks noGrp="1"/>
          </p:cNvGraphicFramePr>
          <p:nvPr>
            <p:extLst>
              <p:ext uri="{D42A27DB-BD31-4B8C-83A1-F6EECF244321}">
                <p14:modId xmlns:p14="http://schemas.microsoft.com/office/powerpoint/2010/main" val="270244247"/>
              </p:ext>
            </p:extLst>
          </p:nvPr>
        </p:nvGraphicFramePr>
        <p:xfrm>
          <a:off x="553299" y="1285411"/>
          <a:ext cx="10689332" cy="4467821"/>
        </p:xfrm>
        <a:graphic>
          <a:graphicData uri="http://schemas.openxmlformats.org/drawingml/2006/table">
            <a:tbl>
              <a:tblPr>
                <a:tableStyleId>{616DA210-FB5B-4158-B5E0-FEB733F419BA}</a:tableStyleId>
              </a:tblPr>
              <a:tblGrid>
                <a:gridCol w="1732701">
                  <a:extLst>
                    <a:ext uri="{9D8B030D-6E8A-4147-A177-3AD203B41FA5}">
                      <a16:colId xmlns:a16="http://schemas.microsoft.com/office/drawing/2014/main" val="3216390796"/>
                    </a:ext>
                  </a:extLst>
                </a:gridCol>
                <a:gridCol w="8956631">
                  <a:extLst>
                    <a:ext uri="{9D8B030D-6E8A-4147-A177-3AD203B41FA5}">
                      <a16:colId xmlns:a16="http://schemas.microsoft.com/office/drawing/2014/main" val="3361481089"/>
                    </a:ext>
                  </a:extLst>
                </a:gridCol>
              </a:tblGrid>
              <a:tr h="287363">
                <a:tc>
                  <a:txBody>
                    <a:bodyPr/>
                    <a:lstStyle/>
                    <a:p>
                      <a:r>
                        <a:rPr lang="en-IN" sz="1600" b="1" dirty="0"/>
                        <a:t>Aspect</a:t>
                      </a:r>
                      <a:endParaRPr lang="en-IN" sz="1600" dirty="0"/>
                    </a:p>
                  </a:txBody>
                  <a:tcPr marL="71841" marR="71841" marT="35920" marB="35920" anchor="ctr"/>
                </a:tc>
                <a:tc>
                  <a:txBody>
                    <a:bodyPr/>
                    <a:lstStyle/>
                    <a:p>
                      <a:pPr lvl="0">
                        <a:buNone/>
                      </a:pPr>
                      <a:r>
                        <a:rPr lang="en-US" i="1" dirty="0"/>
                        <a:t>Machine Vision Systems in Precision Agriculture (PMC / 2019)</a:t>
                      </a:r>
                      <a:r>
                        <a:rPr lang="en-US" dirty="0"/>
                        <a:t>.</a:t>
                      </a:r>
                    </a:p>
                  </a:txBody>
                  <a:tcPr marL="71841" marR="71841" marT="35920" marB="35920" anchor="ctr"/>
                </a:tc>
                <a:extLst>
                  <a:ext uri="{0D108BD9-81ED-4DB2-BD59-A6C34878D82A}">
                    <a16:rowId xmlns:a16="http://schemas.microsoft.com/office/drawing/2014/main" val="2000418016"/>
                  </a:ext>
                </a:extLst>
              </a:tr>
              <a:tr h="816989">
                <a:tc>
                  <a:txBody>
                    <a:bodyPr/>
                    <a:lstStyle/>
                    <a:p>
                      <a:r>
                        <a:rPr lang="en-IN" sz="1600" b="1" dirty="0"/>
                        <a:t>Authors</a:t>
                      </a:r>
                      <a:endParaRPr lang="en-IN" sz="1600" dirty="0"/>
                    </a:p>
                  </a:txBody>
                  <a:tcPr marL="71841" marR="71841" marT="35920" marB="35920" anchor="ctr"/>
                </a:tc>
                <a:tc>
                  <a:txBody>
                    <a:bodyPr/>
                    <a:lstStyle/>
                    <a:p>
                      <a:pPr lvl="0">
                        <a:buNone/>
                      </a:pPr>
                      <a:r>
                        <a:rPr lang="en-IN" sz="1600" dirty="0"/>
                        <a:t>E. Mavridou et al</a:t>
                      </a:r>
                      <a:endParaRPr lang="en-US" sz="1600" dirty="0"/>
                    </a:p>
                  </a:txBody>
                  <a:tcPr marL="71841" marR="71841" marT="35920" marB="35920" anchor="ctr"/>
                </a:tc>
                <a:extLst>
                  <a:ext uri="{0D108BD9-81ED-4DB2-BD59-A6C34878D82A}">
                    <a16:rowId xmlns:a16="http://schemas.microsoft.com/office/drawing/2014/main" val="3618181388"/>
                  </a:ext>
                </a:extLst>
              </a:tr>
              <a:tr h="933929">
                <a:tc>
                  <a:txBody>
                    <a:bodyPr/>
                    <a:lstStyle/>
                    <a:p>
                      <a:r>
                        <a:rPr lang="en-IN" sz="1600" b="1" dirty="0"/>
                        <a:t>Summary</a:t>
                      </a:r>
                      <a:endParaRPr lang="en-IN" sz="1600" dirty="0"/>
                    </a:p>
                  </a:txBody>
                  <a:tcPr marL="71841" marR="71841" marT="35920" marB="35920" anchor="ctr"/>
                </a:tc>
                <a:tc>
                  <a:txBody>
                    <a:bodyPr/>
                    <a:lstStyle/>
                    <a:p>
                      <a:pPr lvl="0">
                        <a:buNone/>
                      </a:pPr>
                      <a:r>
                        <a:rPr lang="en-US" sz="1600" dirty="0"/>
                        <a:t>Reviews image-processing methods for crop and disease monitoring: color/texture/shape methods, segmentation, and early ML methods; discusses real-world constraints (lighting, background).</a:t>
                      </a:r>
                    </a:p>
                  </a:txBody>
                  <a:tcPr marL="71841" marR="71841" marT="35920" marB="35920" anchor="ctr"/>
                </a:tc>
                <a:extLst>
                  <a:ext uri="{0D108BD9-81ED-4DB2-BD59-A6C34878D82A}">
                    <a16:rowId xmlns:a16="http://schemas.microsoft.com/office/drawing/2014/main" val="2890180608"/>
                  </a:ext>
                </a:extLst>
              </a:tr>
              <a:tr h="718407">
                <a:tc>
                  <a:txBody>
                    <a:bodyPr/>
                    <a:lstStyle/>
                    <a:p>
                      <a:r>
                        <a:rPr lang="en-IN" sz="1600" b="1" dirty="0"/>
                        <a:t>Relevance</a:t>
                      </a:r>
                      <a:endParaRPr lang="en-IN" sz="1600" dirty="0"/>
                    </a:p>
                  </a:txBody>
                  <a:tcPr marL="71841" marR="71841" marT="35920" marB="35920" anchor="ctr"/>
                </a:tc>
                <a:tc>
                  <a:txBody>
                    <a:bodyPr/>
                    <a:lstStyle/>
                    <a:p>
                      <a:pPr lvl="0">
                        <a:buNone/>
                      </a:pPr>
                      <a:r>
                        <a:rPr lang="en-US" sz="1600" dirty="0"/>
                        <a:t>Supports the use of HSV color segmentation (as in your code) as a lightweight method for green-area detection and highlights its limitations.</a:t>
                      </a:r>
                      <a:r>
                        <a:rPr lang="en-US" sz="1600" b="0" u="none" strike="noStrike" noProof="0" dirty="0"/>
                        <a:t>.</a:t>
                      </a:r>
                      <a:endParaRPr lang="en-US" sz="1600" dirty="0"/>
                    </a:p>
                  </a:txBody>
                  <a:tcPr marL="71841" marR="71841" marT="35920" marB="35920" anchor="ctr"/>
                </a:tc>
                <a:extLst>
                  <a:ext uri="{0D108BD9-81ED-4DB2-BD59-A6C34878D82A}">
                    <a16:rowId xmlns:a16="http://schemas.microsoft.com/office/drawing/2014/main" val="3289829650"/>
                  </a:ext>
                </a:extLst>
              </a:tr>
              <a:tr h="718407">
                <a:tc>
                  <a:txBody>
                    <a:bodyPr/>
                    <a:lstStyle/>
                    <a:p>
                      <a:r>
                        <a:rPr lang="en-IN" sz="1600" b="1" dirty="0"/>
                        <a:t>Gaps</a:t>
                      </a:r>
                      <a:endParaRPr lang="en-IN" sz="1600" dirty="0"/>
                    </a:p>
                  </a:txBody>
                  <a:tcPr marL="71841" marR="71841" marT="35920" marB="35920" anchor="ctr"/>
                </a:tc>
                <a:tc>
                  <a:txBody>
                    <a:bodyPr/>
                    <a:lstStyle/>
                    <a:p>
                      <a:pPr lvl="0">
                        <a:buNone/>
                      </a:pPr>
                      <a:r>
                        <a:rPr lang="en-US" sz="1600" dirty="0"/>
                        <a:t>Recommends multispectral sensors and/or robust preprocessing for high-accuracy disease detection.</a:t>
                      </a:r>
                    </a:p>
                  </a:txBody>
                  <a:tcPr marL="71841" marR="71841" marT="35920" marB="35920" anchor="ctr"/>
                </a:tc>
                <a:extLst>
                  <a:ext uri="{0D108BD9-81ED-4DB2-BD59-A6C34878D82A}">
                    <a16:rowId xmlns:a16="http://schemas.microsoft.com/office/drawing/2014/main" val="2459392808"/>
                  </a:ext>
                </a:extLst>
              </a:tr>
              <a:tr h="933929">
                <a:tc>
                  <a:txBody>
                    <a:bodyPr/>
                    <a:lstStyle/>
                    <a:p>
                      <a:r>
                        <a:rPr lang="en-IN" sz="1600" b="1" dirty="0"/>
                        <a:t>Impact</a:t>
                      </a:r>
                      <a:endParaRPr lang="en-IN" sz="1600" dirty="0"/>
                    </a:p>
                  </a:txBody>
                  <a:tcPr marL="71841" marR="71841" marT="35920" marB="35920" anchor="ctr"/>
                </a:tc>
                <a:tc>
                  <a:txBody>
                    <a:bodyPr/>
                    <a:lstStyle/>
                    <a:p>
                      <a:pPr lvl="0">
                        <a:buNone/>
                      </a:pPr>
                      <a:r>
                        <a:rPr lang="en-US" sz="1600" dirty="0"/>
                        <a:t>Validates the choice of HSV masking for an initial, deployable solution; motivates future upgrades to ML or multispectral approaches.</a:t>
                      </a:r>
                    </a:p>
                  </a:txBody>
                  <a:tcPr marL="71841" marR="71841" marT="35920" marB="35920" anchor="ctr"/>
                </a:tc>
                <a:extLst>
                  <a:ext uri="{0D108BD9-81ED-4DB2-BD59-A6C34878D82A}">
                    <a16:rowId xmlns:a16="http://schemas.microsoft.com/office/drawing/2014/main" val="732351846"/>
                  </a:ext>
                </a:extLst>
              </a:tr>
            </a:tbl>
          </a:graphicData>
        </a:graphic>
      </p:graphicFrame>
      <p:sp>
        <p:nvSpPr>
          <p:cNvPr id="5" name="Rectangle 1">
            <a:extLst>
              <a:ext uri="{FF2B5EF4-FFF2-40B4-BE49-F238E27FC236}">
                <a16:creationId xmlns:a16="http://schemas.microsoft.com/office/drawing/2014/main" id="{C79282CC-CDD0-16A5-5643-55ABF491ED09}"/>
              </a:ext>
            </a:extLst>
          </p:cNvPr>
          <p:cNvSpPr>
            <a:spLocks noChangeArrowheads="1"/>
          </p:cNvSpPr>
          <p:nvPr/>
        </p:nvSpPr>
        <p:spPr bwMode="auto">
          <a:xfrm>
            <a:off x="1308418" y="22660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Tree>
    <p:extLst>
      <p:ext uri="{BB962C8B-B14F-4D97-AF65-F5344CB8AC3E}">
        <p14:creationId xmlns:p14="http://schemas.microsoft.com/office/powerpoint/2010/main" val="513155686"/>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42D3C-4879-7808-AC0C-0F50F8229E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5D82B-544F-565B-5CA1-EB865FA12EBC}"/>
              </a:ext>
            </a:extLst>
          </p:cNvPr>
          <p:cNvSpPr>
            <a:spLocks noGrp="1"/>
          </p:cNvSpPr>
          <p:nvPr>
            <p:ph type="title"/>
          </p:nvPr>
        </p:nvSpPr>
        <p:spPr>
          <a:xfrm>
            <a:off x="804130" y="-118613"/>
            <a:ext cx="10972800" cy="1143000"/>
          </a:xfrm>
        </p:spPr>
        <p:txBody>
          <a:bodyPr/>
          <a:lstStyle/>
          <a:p>
            <a:r>
              <a:rPr lang="en-IN" b="1" dirty="0">
                <a:solidFill>
                  <a:srgbClr val="54045C"/>
                </a:solidFill>
                <a:ea typeface="Calibri"/>
                <a:cs typeface="Calibri"/>
                <a:sym typeface="Calibri"/>
              </a:rPr>
              <a:t>Research and Literature Review </a:t>
            </a:r>
            <a:endParaRPr lang="en-IN" dirty="0"/>
          </a:p>
        </p:txBody>
      </p:sp>
      <p:sp>
        <p:nvSpPr>
          <p:cNvPr id="3" name="Content Placeholder 2">
            <a:extLst>
              <a:ext uri="{FF2B5EF4-FFF2-40B4-BE49-F238E27FC236}">
                <a16:creationId xmlns:a16="http://schemas.microsoft.com/office/drawing/2014/main" id="{88C896AA-1D92-25F5-E93C-792EC16CCD12}"/>
              </a:ext>
            </a:extLst>
          </p:cNvPr>
          <p:cNvSpPr>
            <a:spLocks noGrp="1"/>
          </p:cNvSpPr>
          <p:nvPr>
            <p:ph idx="1"/>
          </p:nvPr>
        </p:nvSpPr>
        <p:spPr>
          <a:xfrm>
            <a:off x="553299" y="733245"/>
            <a:ext cx="10972800" cy="4525963"/>
          </a:xfrm>
        </p:spPr>
        <p:txBody>
          <a:bodyPr vert="horz" lIns="91440" tIns="45720" rIns="91440" bIns="45720" rtlCol="0" anchor="t">
            <a:normAutofit/>
          </a:bodyPr>
          <a:lstStyle/>
          <a:p>
            <a:pPr marL="0" indent="0">
              <a:buNone/>
            </a:pPr>
            <a:r>
              <a:rPr lang="en-US" sz="2000" b="1" dirty="0">
                <a:solidFill>
                  <a:srgbClr val="000000"/>
                </a:solidFill>
                <a:latin typeface="Time new roman"/>
                <a:ea typeface="Calibri"/>
              </a:rPr>
              <a:t>9</a:t>
            </a:r>
            <a:r>
              <a:rPr lang="en-US" sz="2000" b="1" dirty="0">
                <a:solidFill>
                  <a:srgbClr val="000000"/>
                </a:solidFill>
                <a:effectLst/>
                <a:latin typeface="Time new roman"/>
                <a:ea typeface="Calibri"/>
              </a:rPr>
              <a:t>.</a:t>
            </a:r>
            <a:r>
              <a:rPr lang="en-US" sz="2000" dirty="0"/>
              <a:t> Aerial–Ground Robotics Systems for Precision Farming</a:t>
            </a:r>
            <a:endParaRPr lang="en-IN" sz="2000" b="1" dirty="0">
              <a:effectLst/>
              <a:latin typeface="Time new roman"/>
              <a:ea typeface="Calibri"/>
            </a:endParaRPr>
          </a:p>
          <a:p>
            <a:endParaRPr lang="en-IN" dirty="0"/>
          </a:p>
        </p:txBody>
      </p:sp>
      <p:graphicFrame>
        <p:nvGraphicFramePr>
          <p:cNvPr id="4" name="Table 3">
            <a:extLst>
              <a:ext uri="{FF2B5EF4-FFF2-40B4-BE49-F238E27FC236}">
                <a16:creationId xmlns:a16="http://schemas.microsoft.com/office/drawing/2014/main" id="{88FE8870-4124-7A74-98CC-08836F692C18}"/>
              </a:ext>
            </a:extLst>
          </p:cNvPr>
          <p:cNvGraphicFramePr>
            <a:graphicFrameLocks noGrp="1"/>
          </p:cNvGraphicFramePr>
          <p:nvPr>
            <p:extLst>
              <p:ext uri="{D42A27DB-BD31-4B8C-83A1-F6EECF244321}">
                <p14:modId xmlns:p14="http://schemas.microsoft.com/office/powerpoint/2010/main" val="3948912465"/>
              </p:ext>
            </p:extLst>
          </p:nvPr>
        </p:nvGraphicFramePr>
        <p:xfrm>
          <a:off x="553299" y="1285411"/>
          <a:ext cx="10689332" cy="4437341"/>
        </p:xfrm>
        <a:graphic>
          <a:graphicData uri="http://schemas.openxmlformats.org/drawingml/2006/table">
            <a:tbl>
              <a:tblPr>
                <a:tableStyleId>{616DA210-FB5B-4158-B5E0-FEB733F419BA}</a:tableStyleId>
              </a:tblPr>
              <a:tblGrid>
                <a:gridCol w="1732701">
                  <a:extLst>
                    <a:ext uri="{9D8B030D-6E8A-4147-A177-3AD203B41FA5}">
                      <a16:colId xmlns:a16="http://schemas.microsoft.com/office/drawing/2014/main" val="3216390796"/>
                    </a:ext>
                  </a:extLst>
                </a:gridCol>
                <a:gridCol w="8956631">
                  <a:extLst>
                    <a:ext uri="{9D8B030D-6E8A-4147-A177-3AD203B41FA5}">
                      <a16:colId xmlns:a16="http://schemas.microsoft.com/office/drawing/2014/main" val="3361481089"/>
                    </a:ext>
                  </a:extLst>
                </a:gridCol>
              </a:tblGrid>
              <a:tr h="287363">
                <a:tc>
                  <a:txBody>
                    <a:bodyPr/>
                    <a:lstStyle/>
                    <a:p>
                      <a:r>
                        <a:rPr lang="en-IN" sz="1600" b="1" dirty="0"/>
                        <a:t>Aspect</a:t>
                      </a:r>
                      <a:endParaRPr lang="en-IN" sz="1600" dirty="0"/>
                    </a:p>
                  </a:txBody>
                  <a:tcPr marL="71841" marR="71841" marT="35920" marB="35920" anchor="ctr"/>
                </a:tc>
                <a:tc>
                  <a:txBody>
                    <a:bodyPr/>
                    <a:lstStyle/>
                    <a:p>
                      <a:pPr lvl="0">
                        <a:buNone/>
                      </a:pPr>
                      <a:r>
                        <a:rPr lang="en-US" sz="1600" dirty="0"/>
                        <a:t>Aerial–Ground Robotics Systems for Precision Farming</a:t>
                      </a:r>
                    </a:p>
                  </a:txBody>
                  <a:tcPr marL="71841" marR="71841" marT="35920" marB="35920" anchor="ctr"/>
                </a:tc>
                <a:extLst>
                  <a:ext uri="{0D108BD9-81ED-4DB2-BD59-A6C34878D82A}">
                    <a16:rowId xmlns:a16="http://schemas.microsoft.com/office/drawing/2014/main" val="2000418016"/>
                  </a:ext>
                </a:extLst>
              </a:tr>
              <a:tr h="816989">
                <a:tc>
                  <a:txBody>
                    <a:bodyPr/>
                    <a:lstStyle/>
                    <a:p>
                      <a:r>
                        <a:rPr lang="en-IN" sz="1600" b="1" dirty="0"/>
                        <a:t>Authors</a:t>
                      </a:r>
                      <a:endParaRPr lang="en-IN" sz="1600" dirty="0"/>
                    </a:p>
                  </a:txBody>
                  <a:tcPr marL="71841" marR="71841" marT="35920" marB="35920" anchor="ctr"/>
                </a:tc>
                <a:tc>
                  <a:txBody>
                    <a:bodyPr/>
                    <a:lstStyle/>
                    <a:p>
                      <a:pPr lvl="0">
                        <a:buNone/>
                      </a:pPr>
                      <a:r>
                        <a:rPr lang="en-IN" sz="1600" dirty="0"/>
                        <a:t>A. Pretto et al., </a:t>
                      </a:r>
                      <a:r>
                        <a:rPr lang="en-IN" sz="1600" i="1" dirty="0"/>
                        <a:t>Flourish project (arXiv / 2019)</a:t>
                      </a:r>
                      <a:r>
                        <a:rPr lang="en-IN" sz="1600" dirty="0"/>
                        <a:t> </a:t>
                      </a:r>
                      <a:endParaRPr lang="en-US" sz="1600" dirty="0"/>
                    </a:p>
                  </a:txBody>
                  <a:tcPr marL="71841" marR="71841" marT="35920" marB="35920" anchor="ctr"/>
                </a:tc>
                <a:extLst>
                  <a:ext uri="{0D108BD9-81ED-4DB2-BD59-A6C34878D82A}">
                    <a16:rowId xmlns:a16="http://schemas.microsoft.com/office/drawing/2014/main" val="3618181388"/>
                  </a:ext>
                </a:extLst>
              </a:tr>
              <a:tr h="933929">
                <a:tc>
                  <a:txBody>
                    <a:bodyPr/>
                    <a:lstStyle/>
                    <a:p>
                      <a:r>
                        <a:rPr lang="en-IN" sz="1600" b="1" dirty="0"/>
                        <a:t>Summary</a:t>
                      </a:r>
                      <a:endParaRPr lang="en-IN" sz="1600" dirty="0"/>
                    </a:p>
                  </a:txBody>
                  <a:tcPr marL="71841" marR="71841" marT="35920" marB="35920" anchor="ctr"/>
                </a:tc>
                <a:tc>
                  <a:txBody>
                    <a:bodyPr/>
                    <a:lstStyle/>
                    <a:p>
                      <a:pPr lvl="0">
                        <a:buNone/>
                      </a:pPr>
                      <a:r>
                        <a:rPr lang="en-IN" sz="1600" dirty="0"/>
                        <a:t>Presents an integrated aerial-ground robotics system combining UAV surveys with UGV intervention (selective spraying), multi-sensor perception, mapping and targeted actions. Demonstrates a full-stack precision farming pipeline. </a:t>
                      </a:r>
                      <a:endParaRPr lang="en-US" sz="1600" dirty="0"/>
                    </a:p>
                  </a:txBody>
                  <a:tcPr marL="71841" marR="71841" marT="35920" marB="35920" anchor="ctr"/>
                </a:tc>
                <a:extLst>
                  <a:ext uri="{0D108BD9-81ED-4DB2-BD59-A6C34878D82A}">
                    <a16:rowId xmlns:a16="http://schemas.microsoft.com/office/drawing/2014/main" val="2890180608"/>
                  </a:ext>
                </a:extLst>
              </a:tr>
              <a:tr h="718407">
                <a:tc>
                  <a:txBody>
                    <a:bodyPr/>
                    <a:lstStyle/>
                    <a:p>
                      <a:r>
                        <a:rPr lang="en-IN" sz="1600" b="1" dirty="0"/>
                        <a:t>Relevance</a:t>
                      </a:r>
                      <a:endParaRPr lang="en-IN" sz="1600" dirty="0"/>
                    </a:p>
                  </a:txBody>
                  <a:tcPr marL="71841" marR="71841" marT="35920" marB="35920" anchor="ctr"/>
                </a:tc>
                <a:tc>
                  <a:txBody>
                    <a:bodyPr/>
                    <a:lstStyle/>
                    <a:p>
                      <a:pPr lvl="0">
                        <a:buNone/>
                      </a:pPr>
                      <a:r>
                        <a:rPr lang="en-US" sz="1600" b="0" u="none" strike="noStrike" noProof="0" dirty="0"/>
                        <a:t>.</a:t>
                      </a:r>
                      <a:r>
                        <a:rPr lang="en-US" sz="1600" dirty="0"/>
                        <a:t> Useful for architecture-level inspiration (how aerial sensing can trigger field interventions). Shows how a monitoring module (like your Streamlit app) could be extended to automated actions.</a:t>
                      </a:r>
                    </a:p>
                  </a:txBody>
                  <a:tcPr marL="71841" marR="71841" marT="35920" marB="35920" anchor="ctr"/>
                </a:tc>
                <a:extLst>
                  <a:ext uri="{0D108BD9-81ED-4DB2-BD59-A6C34878D82A}">
                    <a16:rowId xmlns:a16="http://schemas.microsoft.com/office/drawing/2014/main" val="3289829650"/>
                  </a:ext>
                </a:extLst>
              </a:tr>
              <a:tr h="718407">
                <a:tc>
                  <a:txBody>
                    <a:bodyPr/>
                    <a:lstStyle/>
                    <a:p>
                      <a:r>
                        <a:rPr lang="en-IN" sz="1600" b="1" dirty="0"/>
                        <a:t>Gaps</a:t>
                      </a:r>
                      <a:endParaRPr lang="en-IN" sz="1600" dirty="0"/>
                    </a:p>
                  </a:txBody>
                  <a:tcPr marL="71841" marR="71841" marT="35920" marB="35920" anchor="ctr"/>
                </a:tc>
                <a:tc>
                  <a:txBody>
                    <a:bodyPr/>
                    <a:lstStyle/>
                    <a:p>
                      <a:pPr lvl="0">
                        <a:buNone/>
                      </a:pPr>
                      <a:r>
                        <a:rPr lang="en-US" sz="1600" dirty="0"/>
                        <a:t>High system complexity; requires robust field validation, coordination protocols, and safety mechanisms.</a:t>
                      </a:r>
                    </a:p>
                  </a:txBody>
                  <a:tcPr marL="71841" marR="71841" marT="35920" marB="35920" anchor="ctr"/>
                </a:tc>
                <a:extLst>
                  <a:ext uri="{0D108BD9-81ED-4DB2-BD59-A6C34878D82A}">
                    <a16:rowId xmlns:a16="http://schemas.microsoft.com/office/drawing/2014/main" val="2459392808"/>
                  </a:ext>
                </a:extLst>
              </a:tr>
              <a:tr h="933929">
                <a:tc>
                  <a:txBody>
                    <a:bodyPr/>
                    <a:lstStyle/>
                    <a:p>
                      <a:r>
                        <a:rPr lang="en-IN" sz="1600" b="1" dirty="0"/>
                        <a:t>Impact</a:t>
                      </a:r>
                      <a:endParaRPr lang="en-IN" sz="1600" dirty="0"/>
                    </a:p>
                  </a:txBody>
                  <a:tcPr marL="71841" marR="71841" marT="35920" marB="35920" anchor="ctr"/>
                </a:tc>
                <a:tc>
                  <a:txBody>
                    <a:bodyPr/>
                    <a:lstStyle/>
                    <a:p>
                      <a:pPr lvl="0">
                        <a:buNone/>
                      </a:pPr>
                      <a:r>
                        <a:rPr lang="en-US" sz="1600" dirty="0"/>
                        <a:t>Demonstrates scalability and how monitoring → decision → action loops can be implemented in larger systems.</a:t>
                      </a:r>
                    </a:p>
                  </a:txBody>
                  <a:tcPr marL="71841" marR="71841" marT="35920" marB="35920" anchor="ctr"/>
                </a:tc>
                <a:extLst>
                  <a:ext uri="{0D108BD9-81ED-4DB2-BD59-A6C34878D82A}">
                    <a16:rowId xmlns:a16="http://schemas.microsoft.com/office/drawing/2014/main" val="732351846"/>
                  </a:ext>
                </a:extLst>
              </a:tr>
            </a:tbl>
          </a:graphicData>
        </a:graphic>
      </p:graphicFrame>
      <p:sp>
        <p:nvSpPr>
          <p:cNvPr id="5" name="Rectangle 1">
            <a:extLst>
              <a:ext uri="{FF2B5EF4-FFF2-40B4-BE49-F238E27FC236}">
                <a16:creationId xmlns:a16="http://schemas.microsoft.com/office/drawing/2014/main" id="{AE9AA952-4296-FD9E-6F05-17A60334AF04}"/>
              </a:ext>
            </a:extLst>
          </p:cNvPr>
          <p:cNvSpPr>
            <a:spLocks noChangeArrowheads="1"/>
          </p:cNvSpPr>
          <p:nvPr/>
        </p:nvSpPr>
        <p:spPr bwMode="auto">
          <a:xfrm>
            <a:off x="1308418" y="22660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Tree>
    <p:extLst>
      <p:ext uri="{BB962C8B-B14F-4D97-AF65-F5344CB8AC3E}">
        <p14:creationId xmlns:p14="http://schemas.microsoft.com/office/powerpoint/2010/main" val="3769774365"/>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5E71A-AFEC-C104-A1DC-D550A02ECB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5296D6-6C51-D686-128C-D3E7CFA9E38D}"/>
              </a:ext>
            </a:extLst>
          </p:cNvPr>
          <p:cNvSpPr>
            <a:spLocks noGrp="1"/>
          </p:cNvSpPr>
          <p:nvPr>
            <p:ph type="title"/>
          </p:nvPr>
        </p:nvSpPr>
        <p:spPr>
          <a:xfrm>
            <a:off x="804130" y="-118613"/>
            <a:ext cx="10972800" cy="1143000"/>
          </a:xfrm>
        </p:spPr>
        <p:txBody>
          <a:bodyPr/>
          <a:lstStyle/>
          <a:p>
            <a:r>
              <a:rPr lang="en-IN" b="1" dirty="0">
                <a:solidFill>
                  <a:srgbClr val="54045C"/>
                </a:solidFill>
                <a:ea typeface="Calibri"/>
                <a:cs typeface="Calibri"/>
                <a:sym typeface="Calibri"/>
              </a:rPr>
              <a:t>Research and Literature Review </a:t>
            </a:r>
            <a:endParaRPr lang="en-IN" dirty="0"/>
          </a:p>
        </p:txBody>
      </p:sp>
      <p:sp>
        <p:nvSpPr>
          <p:cNvPr id="3" name="Content Placeholder 2">
            <a:extLst>
              <a:ext uri="{FF2B5EF4-FFF2-40B4-BE49-F238E27FC236}">
                <a16:creationId xmlns:a16="http://schemas.microsoft.com/office/drawing/2014/main" id="{4D212868-B749-884B-D3C9-51DCAADF6BD3}"/>
              </a:ext>
            </a:extLst>
          </p:cNvPr>
          <p:cNvSpPr>
            <a:spLocks noGrp="1"/>
          </p:cNvSpPr>
          <p:nvPr>
            <p:ph idx="1"/>
          </p:nvPr>
        </p:nvSpPr>
        <p:spPr>
          <a:xfrm>
            <a:off x="553299" y="733245"/>
            <a:ext cx="10972800" cy="4525963"/>
          </a:xfrm>
        </p:spPr>
        <p:txBody>
          <a:bodyPr vert="horz" lIns="91440" tIns="45720" rIns="91440" bIns="45720" rtlCol="0" anchor="t">
            <a:normAutofit/>
          </a:bodyPr>
          <a:lstStyle/>
          <a:p>
            <a:pPr marL="0" indent="0">
              <a:buNone/>
            </a:pPr>
            <a:r>
              <a:rPr lang="en-US" sz="2000" b="1" dirty="0">
                <a:solidFill>
                  <a:srgbClr val="000000"/>
                </a:solidFill>
                <a:latin typeface="Time new roman"/>
                <a:ea typeface="Calibri"/>
                <a:cs typeface="+mn-lt"/>
              </a:rPr>
              <a:t>10.</a:t>
            </a:r>
            <a:r>
              <a:rPr lang="en-US" dirty="0"/>
              <a:t> </a:t>
            </a:r>
            <a:r>
              <a:rPr lang="en-US" sz="2000" dirty="0"/>
              <a:t>IoT + Weather Data for Local Forecasting in Agriculture</a:t>
            </a:r>
            <a:endParaRPr lang="en-IN" sz="2000" dirty="0"/>
          </a:p>
        </p:txBody>
      </p:sp>
      <p:graphicFrame>
        <p:nvGraphicFramePr>
          <p:cNvPr id="4" name="Table 3">
            <a:extLst>
              <a:ext uri="{FF2B5EF4-FFF2-40B4-BE49-F238E27FC236}">
                <a16:creationId xmlns:a16="http://schemas.microsoft.com/office/drawing/2014/main" id="{DB3497CA-2D18-C912-67D6-A1227AE32DA4}"/>
              </a:ext>
            </a:extLst>
          </p:cNvPr>
          <p:cNvGraphicFramePr>
            <a:graphicFrameLocks noGrp="1"/>
          </p:cNvGraphicFramePr>
          <p:nvPr>
            <p:extLst>
              <p:ext uri="{D42A27DB-BD31-4B8C-83A1-F6EECF244321}">
                <p14:modId xmlns:p14="http://schemas.microsoft.com/office/powerpoint/2010/main" val="2589387160"/>
              </p:ext>
            </p:extLst>
          </p:nvPr>
        </p:nvGraphicFramePr>
        <p:xfrm>
          <a:off x="553299" y="1285411"/>
          <a:ext cx="10689332" cy="4437341"/>
        </p:xfrm>
        <a:graphic>
          <a:graphicData uri="http://schemas.openxmlformats.org/drawingml/2006/table">
            <a:tbl>
              <a:tblPr>
                <a:tableStyleId>{616DA210-FB5B-4158-B5E0-FEB733F419BA}</a:tableStyleId>
              </a:tblPr>
              <a:tblGrid>
                <a:gridCol w="1732701">
                  <a:extLst>
                    <a:ext uri="{9D8B030D-6E8A-4147-A177-3AD203B41FA5}">
                      <a16:colId xmlns:a16="http://schemas.microsoft.com/office/drawing/2014/main" val="3216390796"/>
                    </a:ext>
                  </a:extLst>
                </a:gridCol>
                <a:gridCol w="8956631">
                  <a:extLst>
                    <a:ext uri="{9D8B030D-6E8A-4147-A177-3AD203B41FA5}">
                      <a16:colId xmlns:a16="http://schemas.microsoft.com/office/drawing/2014/main" val="3361481089"/>
                    </a:ext>
                  </a:extLst>
                </a:gridCol>
              </a:tblGrid>
              <a:tr h="287363">
                <a:tc>
                  <a:txBody>
                    <a:bodyPr/>
                    <a:lstStyle/>
                    <a:p>
                      <a:r>
                        <a:rPr lang="en-IN" sz="1600" b="1" dirty="0"/>
                        <a:t>Aspect</a:t>
                      </a:r>
                      <a:endParaRPr lang="en-IN" sz="1600" dirty="0"/>
                    </a:p>
                  </a:txBody>
                  <a:tcPr marL="71841" marR="71841" marT="35920" marB="35920" anchor="ctr"/>
                </a:tc>
                <a:tc>
                  <a:txBody>
                    <a:bodyPr/>
                    <a:lstStyle/>
                    <a:p>
                      <a:pPr lvl="0">
                        <a:buNone/>
                      </a:pPr>
                      <a:r>
                        <a:rPr lang="en-US" sz="1600" dirty="0"/>
                        <a:t>IoT + Weather Data for Local Forecasting in Agriculture</a:t>
                      </a:r>
                    </a:p>
                  </a:txBody>
                  <a:tcPr marL="71841" marR="71841" marT="35920" marB="35920" anchor="ctr"/>
                </a:tc>
                <a:extLst>
                  <a:ext uri="{0D108BD9-81ED-4DB2-BD59-A6C34878D82A}">
                    <a16:rowId xmlns:a16="http://schemas.microsoft.com/office/drawing/2014/main" val="2000418016"/>
                  </a:ext>
                </a:extLst>
              </a:tr>
              <a:tr h="816989">
                <a:tc>
                  <a:txBody>
                    <a:bodyPr/>
                    <a:lstStyle/>
                    <a:p>
                      <a:r>
                        <a:rPr lang="en-IN" sz="1600" b="1" dirty="0"/>
                        <a:t>Authors</a:t>
                      </a:r>
                      <a:endParaRPr lang="en-IN" sz="1600" dirty="0"/>
                    </a:p>
                  </a:txBody>
                  <a:tcPr marL="71841" marR="71841" marT="35920" marB="35920" anchor="ctr"/>
                </a:tc>
                <a:tc>
                  <a:txBody>
                    <a:bodyPr/>
                    <a:lstStyle/>
                    <a:p>
                      <a:pPr lvl="0">
                        <a:buNone/>
                      </a:pPr>
                      <a:r>
                        <a:rPr lang="en-IN" sz="1600" dirty="0"/>
                        <a:t>. Kumar Das &amp; P. Nayak</a:t>
                      </a:r>
                      <a:endParaRPr lang="en-US" sz="1600" dirty="0"/>
                    </a:p>
                  </a:txBody>
                  <a:tcPr marL="71841" marR="71841" marT="35920" marB="35920" anchor="ctr"/>
                </a:tc>
                <a:extLst>
                  <a:ext uri="{0D108BD9-81ED-4DB2-BD59-A6C34878D82A}">
                    <a16:rowId xmlns:a16="http://schemas.microsoft.com/office/drawing/2014/main" val="3618181388"/>
                  </a:ext>
                </a:extLst>
              </a:tr>
              <a:tr h="933929">
                <a:tc>
                  <a:txBody>
                    <a:bodyPr/>
                    <a:lstStyle/>
                    <a:p>
                      <a:r>
                        <a:rPr lang="en-IN" sz="1600" b="1" dirty="0"/>
                        <a:t>Summary</a:t>
                      </a:r>
                      <a:endParaRPr lang="en-IN" sz="1600" dirty="0"/>
                    </a:p>
                  </a:txBody>
                  <a:tcPr marL="71841" marR="71841" marT="35920" marB="35920" anchor="ctr"/>
                </a:tc>
                <a:tc>
                  <a:txBody>
                    <a:bodyPr/>
                    <a:lstStyle/>
                    <a:p>
                      <a:pPr lvl="0">
                        <a:buNone/>
                      </a:pPr>
                      <a:r>
                        <a:rPr lang="en-US" sz="1600" dirty="0"/>
                        <a:t>The paper proposes a layered framework (Data Acquisition → Storage → Processing → Application → Decision‐Making) that uses IoT sensors plus AI/ML to predict local weather for agricultural decision support.</a:t>
                      </a:r>
                    </a:p>
                  </a:txBody>
                  <a:tcPr marL="71841" marR="71841" marT="35920" marB="35920" anchor="ctr"/>
                </a:tc>
                <a:extLst>
                  <a:ext uri="{0D108BD9-81ED-4DB2-BD59-A6C34878D82A}">
                    <a16:rowId xmlns:a16="http://schemas.microsoft.com/office/drawing/2014/main" val="2890180608"/>
                  </a:ext>
                </a:extLst>
              </a:tr>
              <a:tr h="718407">
                <a:tc>
                  <a:txBody>
                    <a:bodyPr/>
                    <a:lstStyle/>
                    <a:p>
                      <a:r>
                        <a:rPr lang="en-IN" sz="1600" b="1" dirty="0"/>
                        <a:t>Relevance</a:t>
                      </a:r>
                      <a:endParaRPr lang="en-IN" sz="1600" dirty="0"/>
                    </a:p>
                  </a:txBody>
                  <a:tcPr marL="71841" marR="71841" marT="35920" marB="35920" anchor="ctr"/>
                </a:tc>
                <a:tc>
                  <a:txBody>
                    <a:bodyPr/>
                    <a:lstStyle/>
                    <a:p>
                      <a:pPr lvl="0">
                        <a:buNone/>
                      </a:pPr>
                      <a:r>
                        <a:rPr lang="en-US" sz="1600" dirty="0"/>
                        <a:t>Directly connects to your weather module and the idea of adjusting weather forecasts based on local data/crop health.</a:t>
                      </a:r>
                    </a:p>
                  </a:txBody>
                  <a:tcPr marL="71841" marR="71841" marT="35920" marB="35920" anchor="ctr"/>
                </a:tc>
                <a:extLst>
                  <a:ext uri="{0D108BD9-81ED-4DB2-BD59-A6C34878D82A}">
                    <a16:rowId xmlns:a16="http://schemas.microsoft.com/office/drawing/2014/main" val="3289829650"/>
                  </a:ext>
                </a:extLst>
              </a:tr>
              <a:tr h="718407">
                <a:tc>
                  <a:txBody>
                    <a:bodyPr/>
                    <a:lstStyle/>
                    <a:p>
                      <a:r>
                        <a:rPr lang="en-IN" sz="1600" b="1" dirty="0"/>
                        <a:t>Gaps</a:t>
                      </a:r>
                      <a:endParaRPr lang="en-IN" sz="1600" dirty="0"/>
                    </a:p>
                  </a:txBody>
                  <a:tcPr marL="71841" marR="71841" marT="35920" marB="35920" anchor="ctr"/>
                </a:tc>
                <a:tc>
                  <a:txBody>
                    <a:bodyPr/>
                    <a:lstStyle/>
                    <a:p>
                      <a:pPr lvl="0">
                        <a:buNone/>
                      </a:pPr>
                      <a:r>
                        <a:rPr lang="en-US" sz="1600" dirty="0"/>
                        <a:t>The framework is conceptual; lacks large‐scale field validation and integration with crop‐health input.</a:t>
                      </a:r>
                    </a:p>
                  </a:txBody>
                  <a:tcPr marL="71841" marR="71841" marT="35920" marB="35920" anchor="ctr"/>
                </a:tc>
                <a:extLst>
                  <a:ext uri="{0D108BD9-81ED-4DB2-BD59-A6C34878D82A}">
                    <a16:rowId xmlns:a16="http://schemas.microsoft.com/office/drawing/2014/main" val="2459392808"/>
                  </a:ext>
                </a:extLst>
              </a:tr>
              <a:tr h="933929">
                <a:tc>
                  <a:txBody>
                    <a:bodyPr/>
                    <a:lstStyle/>
                    <a:p>
                      <a:r>
                        <a:rPr lang="en-IN" sz="1600" b="1" dirty="0"/>
                        <a:t>Impact</a:t>
                      </a:r>
                      <a:endParaRPr lang="en-IN" sz="1600" dirty="0"/>
                    </a:p>
                  </a:txBody>
                  <a:tcPr marL="71841" marR="71841" marT="35920" marB="35920" anchor="ctr"/>
                </a:tc>
                <a:tc>
                  <a:txBody>
                    <a:bodyPr/>
                    <a:lstStyle/>
                    <a:p>
                      <a:pPr lvl="0">
                        <a:buNone/>
                      </a:pPr>
                      <a:r>
                        <a:rPr lang="en-US" sz="1600" dirty="0"/>
                        <a:t>Highlights the importance of high‐resolution local forecasting to improve agriculture outcomes and supports the need for weather‐crop combined systems like yours.</a:t>
                      </a:r>
                    </a:p>
                  </a:txBody>
                  <a:tcPr marL="71841" marR="71841" marT="35920" marB="35920" anchor="ctr"/>
                </a:tc>
                <a:extLst>
                  <a:ext uri="{0D108BD9-81ED-4DB2-BD59-A6C34878D82A}">
                    <a16:rowId xmlns:a16="http://schemas.microsoft.com/office/drawing/2014/main" val="732351846"/>
                  </a:ext>
                </a:extLst>
              </a:tr>
            </a:tbl>
          </a:graphicData>
        </a:graphic>
      </p:graphicFrame>
      <p:sp>
        <p:nvSpPr>
          <p:cNvPr id="5" name="Rectangle 1">
            <a:extLst>
              <a:ext uri="{FF2B5EF4-FFF2-40B4-BE49-F238E27FC236}">
                <a16:creationId xmlns:a16="http://schemas.microsoft.com/office/drawing/2014/main" id="{F8803385-4E43-9E75-4132-CE4CDED46909}"/>
              </a:ext>
            </a:extLst>
          </p:cNvPr>
          <p:cNvSpPr>
            <a:spLocks noChangeArrowheads="1"/>
          </p:cNvSpPr>
          <p:nvPr/>
        </p:nvSpPr>
        <p:spPr bwMode="auto">
          <a:xfrm>
            <a:off x="1308418" y="22660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Tree>
    <p:extLst>
      <p:ext uri="{BB962C8B-B14F-4D97-AF65-F5344CB8AC3E}">
        <p14:creationId xmlns:p14="http://schemas.microsoft.com/office/powerpoint/2010/main" val="92781083"/>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64AA7-F11D-2436-711E-736AA6D886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7F2E86-91F5-6B58-B650-EAAA5696B4E7}"/>
              </a:ext>
            </a:extLst>
          </p:cNvPr>
          <p:cNvSpPr>
            <a:spLocks noGrp="1"/>
          </p:cNvSpPr>
          <p:nvPr>
            <p:ph type="title"/>
          </p:nvPr>
        </p:nvSpPr>
        <p:spPr>
          <a:xfrm>
            <a:off x="804130" y="-118613"/>
            <a:ext cx="10972800" cy="1143000"/>
          </a:xfrm>
        </p:spPr>
        <p:txBody>
          <a:bodyPr/>
          <a:lstStyle/>
          <a:p>
            <a:r>
              <a:rPr lang="en-IN" b="1" dirty="0">
                <a:solidFill>
                  <a:srgbClr val="54045C"/>
                </a:solidFill>
                <a:ea typeface="Calibri"/>
                <a:cs typeface="Calibri"/>
                <a:sym typeface="Calibri"/>
              </a:rPr>
              <a:t>Research and Literature Review </a:t>
            </a:r>
            <a:endParaRPr lang="en-IN" dirty="0"/>
          </a:p>
        </p:txBody>
      </p:sp>
      <p:sp>
        <p:nvSpPr>
          <p:cNvPr id="3" name="Content Placeholder 2">
            <a:extLst>
              <a:ext uri="{FF2B5EF4-FFF2-40B4-BE49-F238E27FC236}">
                <a16:creationId xmlns:a16="http://schemas.microsoft.com/office/drawing/2014/main" id="{8E2AD6F0-0F25-5D83-077A-44564AF365E5}"/>
              </a:ext>
            </a:extLst>
          </p:cNvPr>
          <p:cNvSpPr>
            <a:spLocks noGrp="1"/>
          </p:cNvSpPr>
          <p:nvPr>
            <p:ph idx="1"/>
          </p:nvPr>
        </p:nvSpPr>
        <p:spPr>
          <a:xfrm>
            <a:off x="553299" y="733245"/>
            <a:ext cx="10972800" cy="4525963"/>
          </a:xfrm>
        </p:spPr>
        <p:txBody>
          <a:bodyPr vert="horz" lIns="91440" tIns="45720" rIns="91440" bIns="45720" rtlCol="0" anchor="t">
            <a:normAutofit/>
          </a:bodyPr>
          <a:lstStyle/>
          <a:p>
            <a:pPr marL="0" indent="0">
              <a:buNone/>
            </a:pPr>
            <a:r>
              <a:rPr lang="en-US" sz="2000" b="1" dirty="0">
                <a:solidFill>
                  <a:srgbClr val="000000"/>
                </a:solidFill>
                <a:latin typeface="Time new roman"/>
                <a:ea typeface="Calibri"/>
              </a:rPr>
              <a:t>11</a:t>
            </a:r>
            <a:r>
              <a:rPr lang="en-US" sz="2000" b="1" dirty="0">
                <a:solidFill>
                  <a:srgbClr val="000000"/>
                </a:solidFill>
                <a:effectLst/>
                <a:latin typeface="Time new roman"/>
                <a:ea typeface="Calibri"/>
              </a:rPr>
              <a:t>.</a:t>
            </a:r>
            <a:r>
              <a:rPr lang="en-US" sz="2000" dirty="0"/>
              <a:t> Security Threat Modeling for IoT Precision Agriculture Systems</a:t>
            </a:r>
            <a:endParaRPr lang="en-IN" sz="2000" b="1" dirty="0">
              <a:effectLst/>
              <a:latin typeface="Time new roman"/>
              <a:ea typeface="Calibri"/>
            </a:endParaRPr>
          </a:p>
          <a:p>
            <a:endParaRPr lang="en-IN" dirty="0"/>
          </a:p>
        </p:txBody>
      </p:sp>
      <p:graphicFrame>
        <p:nvGraphicFramePr>
          <p:cNvPr id="4" name="Table 3">
            <a:extLst>
              <a:ext uri="{FF2B5EF4-FFF2-40B4-BE49-F238E27FC236}">
                <a16:creationId xmlns:a16="http://schemas.microsoft.com/office/drawing/2014/main" id="{16DF8D66-216B-E548-C955-C4DB667953F6}"/>
              </a:ext>
            </a:extLst>
          </p:cNvPr>
          <p:cNvGraphicFramePr>
            <a:graphicFrameLocks noGrp="1"/>
          </p:cNvGraphicFramePr>
          <p:nvPr>
            <p:extLst>
              <p:ext uri="{D42A27DB-BD31-4B8C-83A1-F6EECF244321}">
                <p14:modId xmlns:p14="http://schemas.microsoft.com/office/powerpoint/2010/main" val="677966158"/>
              </p:ext>
            </p:extLst>
          </p:nvPr>
        </p:nvGraphicFramePr>
        <p:xfrm>
          <a:off x="553299" y="1285411"/>
          <a:ext cx="10689332" cy="4437341"/>
        </p:xfrm>
        <a:graphic>
          <a:graphicData uri="http://schemas.openxmlformats.org/drawingml/2006/table">
            <a:tbl>
              <a:tblPr>
                <a:tableStyleId>{616DA210-FB5B-4158-B5E0-FEB733F419BA}</a:tableStyleId>
              </a:tblPr>
              <a:tblGrid>
                <a:gridCol w="1732701">
                  <a:extLst>
                    <a:ext uri="{9D8B030D-6E8A-4147-A177-3AD203B41FA5}">
                      <a16:colId xmlns:a16="http://schemas.microsoft.com/office/drawing/2014/main" val="3216390796"/>
                    </a:ext>
                  </a:extLst>
                </a:gridCol>
                <a:gridCol w="8956631">
                  <a:extLst>
                    <a:ext uri="{9D8B030D-6E8A-4147-A177-3AD203B41FA5}">
                      <a16:colId xmlns:a16="http://schemas.microsoft.com/office/drawing/2014/main" val="3361481089"/>
                    </a:ext>
                  </a:extLst>
                </a:gridCol>
              </a:tblGrid>
              <a:tr h="287363">
                <a:tc>
                  <a:txBody>
                    <a:bodyPr/>
                    <a:lstStyle/>
                    <a:p>
                      <a:r>
                        <a:rPr lang="en-IN" sz="1600" b="1" dirty="0"/>
                        <a:t>Aspect</a:t>
                      </a:r>
                      <a:endParaRPr lang="en-IN" sz="1600" dirty="0"/>
                    </a:p>
                  </a:txBody>
                  <a:tcPr marL="71841" marR="71841" marT="35920" marB="35920" anchor="ctr"/>
                </a:tc>
                <a:tc>
                  <a:txBody>
                    <a:bodyPr/>
                    <a:lstStyle/>
                    <a:p>
                      <a:pPr lvl="0">
                        <a:buNone/>
                      </a:pPr>
                      <a:r>
                        <a:rPr lang="en-US" sz="1600" dirty="0"/>
                        <a:t>Security Threat Modeling for IoT Precision Agriculture Systems</a:t>
                      </a:r>
                    </a:p>
                  </a:txBody>
                  <a:tcPr marL="71841" marR="71841" marT="35920" marB="35920" anchor="ctr"/>
                </a:tc>
                <a:extLst>
                  <a:ext uri="{0D108BD9-81ED-4DB2-BD59-A6C34878D82A}">
                    <a16:rowId xmlns:a16="http://schemas.microsoft.com/office/drawing/2014/main" val="2000418016"/>
                  </a:ext>
                </a:extLst>
              </a:tr>
              <a:tr h="816989">
                <a:tc>
                  <a:txBody>
                    <a:bodyPr/>
                    <a:lstStyle/>
                    <a:p>
                      <a:r>
                        <a:rPr lang="en-IN" sz="1600" b="1" dirty="0"/>
                        <a:t>Authors</a:t>
                      </a:r>
                      <a:endParaRPr lang="en-IN" sz="1600" dirty="0"/>
                    </a:p>
                  </a:txBody>
                  <a:tcPr marL="71841" marR="71841" marT="35920" marB="35920" anchor="ctr"/>
                </a:tc>
                <a:tc>
                  <a:txBody>
                    <a:bodyPr/>
                    <a:lstStyle/>
                    <a:p>
                      <a:pPr lvl="0">
                        <a:buNone/>
                      </a:pPr>
                      <a:r>
                        <a:rPr lang="en-IN" sz="1600" dirty="0"/>
                        <a:t>M.R. Al Asif, K.F. Hasan, M. Zahidul Islam &amp; R. Khondoker</a:t>
                      </a:r>
                      <a:endParaRPr lang="en-US" sz="1600" dirty="0"/>
                    </a:p>
                  </a:txBody>
                  <a:tcPr marL="71841" marR="71841" marT="35920" marB="35920" anchor="ctr"/>
                </a:tc>
                <a:extLst>
                  <a:ext uri="{0D108BD9-81ED-4DB2-BD59-A6C34878D82A}">
                    <a16:rowId xmlns:a16="http://schemas.microsoft.com/office/drawing/2014/main" val="3618181388"/>
                  </a:ext>
                </a:extLst>
              </a:tr>
              <a:tr h="933929">
                <a:tc>
                  <a:txBody>
                    <a:bodyPr/>
                    <a:lstStyle/>
                    <a:p>
                      <a:r>
                        <a:rPr lang="en-IN" sz="1600" b="1" dirty="0"/>
                        <a:t>Summary</a:t>
                      </a:r>
                      <a:endParaRPr lang="en-IN" sz="1600" dirty="0"/>
                    </a:p>
                  </a:txBody>
                  <a:tcPr marL="71841" marR="71841" marT="35920" marB="35920" anchor="ctr"/>
                </a:tc>
                <a:tc>
                  <a:txBody>
                    <a:bodyPr/>
                    <a:lstStyle/>
                    <a:p>
                      <a:pPr lvl="0">
                        <a:buNone/>
                      </a:pPr>
                      <a:r>
                        <a:rPr lang="en-US" sz="1600" dirty="0"/>
                        <a:t>Uses STRIDE threat model (Spoofing, Tampering, Repudiation, Information disclosure, Denial of service, Elevation of privilege) to identify 58 potential threats in IoT‐agriculture deployments and suggests mitigation.</a:t>
                      </a:r>
                    </a:p>
                  </a:txBody>
                  <a:tcPr marL="71841" marR="71841" marT="35920" marB="35920" anchor="ctr"/>
                </a:tc>
                <a:extLst>
                  <a:ext uri="{0D108BD9-81ED-4DB2-BD59-A6C34878D82A}">
                    <a16:rowId xmlns:a16="http://schemas.microsoft.com/office/drawing/2014/main" val="2890180608"/>
                  </a:ext>
                </a:extLst>
              </a:tr>
              <a:tr h="718407">
                <a:tc>
                  <a:txBody>
                    <a:bodyPr/>
                    <a:lstStyle/>
                    <a:p>
                      <a:r>
                        <a:rPr lang="en-IN" sz="1600" b="1" dirty="0"/>
                        <a:t>Relevance</a:t>
                      </a:r>
                      <a:endParaRPr lang="en-IN" sz="1600" dirty="0"/>
                    </a:p>
                  </a:txBody>
                  <a:tcPr marL="71841" marR="71841" marT="35920" marB="35920" anchor="ctr"/>
                </a:tc>
                <a:tc>
                  <a:txBody>
                    <a:bodyPr/>
                    <a:lstStyle/>
                    <a:p>
                      <a:pPr lvl="0">
                        <a:buNone/>
                      </a:pPr>
                      <a:r>
                        <a:rPr lang="en-US" sz="1600" dirty="0"/>
                        <a:t>Important for the “Security &amp; Maintenance” section of your system design. Even if you are not deploying IoT sensors now, this shows awareness of the risks in data/field solutions</a:t>
                      </a:r>
                    </a:p>
                  </a:txBody>
                  <a:tcPr marL="71841" marR="71841" marT="35920" marB="35920" anchor="ctr"/>
                </a:tc>
                <a:extLst>
                  <a:ext uri="{0D108BD9-81ED-4DB2-BD59-A6C34878D82A}">
                    <a16:rowId xmlns:a16="http://schemas.microsoft.com/office/drawing/2014/main" val="3289829650"/>
                  </a:ext>
                </a:extLst>
              </a:tr>
              <a:tr h="718407">
                <a:tc>
                  <a:txBody>
                    <a:bodyPr/>
                    <a:lstStyle/>
                    <a:p>
                      <a:r>
                        <a:rPr lang="en-IN" sz="1600" b="1" dirty="0"/>
                        <a:t>Gaps</a:t>
                      </a:r>
                      <a:endParaRPr lang="en-IN" sz="1600" dirty="0"/>
                    </a:p>
                  </a:txBody>
                  <a:tcPr marL="71841" marR="71841" marT="35920" marB="35920" anchor="ctr"/>
                </a:tc>
                <a:tc>
                  <a:txBody>
                    <a:bodyPr/>
                    <a:lstStyle/>
                    <a:p>
                      <a:pPr lvl="0">
                        <a:buNone/>
                      </a:pPr>
                      <a:r>
                        <a:rPr lang="en-US" sz="1600" dirty="0"/>
                        <a:t>Focuses on threats; less on practical implementation of mitigations in resource‐constrained field systems.</a:t>
                      </a:r>
                    </a:p>
                  </a:txBody>
                  <a:tcPr marL="71841" marR="71841" marT="35920" marB="35920" anchor="ctr"/>
                </a:tc>
                <a:extLst>
                  <a:ext uri="{0D108BD9-81ED-4DB2-BD59-A6C34878D82A}">
                    <a16:rowId xmlns:a16="http://schemas.microsoft.com/office/drawing/2014/main" val="2459392808"/>
                  </a:ext>
                </a:extLst>
              </a:tr>
              <a:tr h="933929">
                <a:tc>
                  <a:txBody>
                    <a:bodyPr/>
                    <a:lstStyle/>
                    <a:p>
                      <a:r>
                        <a:rPr lang="en-IN" sz="1600" b="1" dirty="0"/>
                        <a:t>Impact</a:t>
                      </a:r>
                      <a:endParaRPr lang="en-IN" sz="1600" dirty="0"/>
                    </a:p>
                  </a:txBody>
                  <a:tcPr marL="71841" marR="71841" marT="35920" marB="35920" anchor="ctr"/>
                </a:tc>
                <a:tc>
                  <a:txBody>
                    <a:bodyPr/>
                    <a:lstStyle/>
                    <a:p>
                      <a:pPr lvl="0">
                        <a:buNone/>
                      </a:pPr>
                      <a:r>
                        <a:rPr lang="en-US" sz="1600" dirty="0"/>
                        <a:t>Strengthens your design by showing you are aware of security/privacy concerns in agriculture‐technology systems.</a:t>
                      </a:r>
                    </a:p>
                  </a:txBody>
                  <a:tcPr marL="71841" marR="71841" marT="35920" marB="35920" anchor="ctr"/>
                </a:tc>
                <a:extLst>
                  <a:ext uri="{0D108BD9-81ED-4DB2-BD59-A6C34878D82A}">
                    <a16:rowId xmlns:a16="http://schemas.microsoft.com/office/drawing/2014/main" val="732351846"/>
                  </a:ext>
                </a:extLst>
              </a:tr>
            </a:tbl>
          </a:graphicData>
        </a:graphic>
      </p:graphicFrame>
      <p:sp>
        <p:nvSpPr>
          <p:cNvPr id="5" name="Rectangle 1">
            <a:extLst>
              <a:ext uri="{FF2B5EF4-FFF2-40B4-BE49-F238E27FC236}">
                <a16:creationId xmlns:a16="http://schemas.microsoft.com/office/drawing/2014/main" id="{F455F20C-C9B2-5448-5C8F-5684BC162BDF}"/>
              </a:ext>
            </a:extLst>
          </p:cNvPr>
          <p:cNvSpPr>
            <a:spLocks noChangeArrowheads="1"/>
          </p:cNvSpPr>
          <p:nvPr/>
        </p:nvSpPr>
        <p:spPr bwMode="auto">
          <a:xfrm>
            <a:off x="1308418" y="22660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Tree>
    <p:extLst>
      <p:ext uri="{BB962C8B-B14F-4D97-AF65-F5344CB8AC3E}">
        <p14:creationId xmlns:p14="http://schemas.microsoft.com/office/powerpoint/2010/main" val="1491718024"/>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5">
          <a:extLst>
            <a:ext uri="{FF2B5EF4-FFF2-40B4-BE49-F238E27FC236}">
              <a16:creationId xmlns:a16="http://schemas.microsoft.com/office/drawing/2014/main" id="{F6C7A5DA-16CA-EB36-CAE6-5AA999D50D51}"/>
            </a:ext>
          </a:extLst>
        </p:cNvPr>
        <p:cNvGrpSpPr/>
        <p:nvPr/>
      </p:nvGrpSpPr>
      <p:grpSpPr>
        <a:xfrm>
          <a:off x="0" y="0"/>
          <a:ext cx="0" cy="0"/>
          <a:chOff x="0" y="0"/>
          <a:chExt cx="0" cy="0"/>
        </a:xfrm>
      </p:grpSpPr>
      <p:sp>
        <p:nvSpPr>
          <p:cNvPr id="96" name="Google Shape;96;p3">
            <a:extLst>
              <a:ext uri="{FF2B5EF4-FFF2-40B4-BE49-F238E27FC236}">
                <a16:creationId xmlns:a16="http://schemas.microsoft.com/office/drawing/2014/main" id="{D558598A-8F1A-7E95-B961-164E1CD24B12}"/>
              </a:ext>
            </a:extLst>
          </p:cNvPr>
          <p:cNvSpPr txBox="1">
            <a:spLocks noGrp="1"/>
          </p:cNvSpPr>
          <p:nvPr>
            <p:ph type="title"/>
          </p:nvPr>
        </p:nvSpPr>
        <p:spPr>
          <a:xfrm>
            <a:off x="470699" y="-14324"/>
            <a:ext cx="10972800" cy="1143000"/>
          </a:xfrm>
          <a:prstGeom prst="rect">
            <a:avLst/>
          </a:prstGeom>
          <a:noFill/>
          <a:ln>
            <a:noFill/>
          </a:ln>
        </p:spPr>
        <p:txBody>
          <a:bodyPr spcFirstLastPara="1" wrap="square" lIns="91425" tIns="45700" rIns="91425" bIns="45700" anchor="ctr" anchorCtr="0">
            <a:normAutofit/>
          </a:bodyPr>
          <a:lstStyle/>
          <a:p>
            <a:pPr marL="0" lvl="0" indent="0" rtl="0">
              <a:lnSpc>
                <a:spcPct val="90000"/>
              </a:lnSpc>
              <a:spcBef>
                <a:spcPts val="0"/>
              </a:spcBef>
              <a:spcAft>
                <a:spcPts val="0"/>
              </a:spcAft>
              <a:buClr>
                <a:srgbClr val="54045C"/>
              </a:buClr>
              <a:buSzPct val="100000"/>
              <a:buFont typeface="Calibri"/>
              <a:buNone/>
            </a:pPr>
            <a:r>
              <a:rPr lang="en-IN" b="1" dirty="0">
                <a:solidFill>
                  <a:srgbClr val="54045C"/>
                </a:solidFill>
              </a:rPr>
              <a:t>Problem Statement</a:t>
            </a:r>
            <a:endParaRPr dirty="0"/>
          </a:p>
        </p:txBody>
      </p:sp>
      <p:sp>
        <p:nvSpPr>
          <p:cNvPr id="5" name="Content Placeholder 4">
            <a:extLst>
              <a:ext uri="{FF2B5EF4-FFF2-40B4-BE49-F238E27FC236}">
                <a16:creationId xmlns:a16="http://schemas.microsoft.com/office/drawing/2014/main" id="{622EAAE8-406C-AD5E-4C5F-31745150DF06}"/>
              </a:ext>
            </a:extLst>
          </p:cNvPr>
          <p:cNvSpPr>
            <a:spLocks noGrp="1"/>
          </p:cNvSpPr>
          <p:nvPr>
            <p:ph idx="1"/>
          </p:nvPr>
        </p:nvSpPr>
        <p:spPr>
          <a:xfrm>
            <a:off x="973" y="916597"/>
            <a:ext cx="7937904" cy="5841195"/>
          </a:xfrm>
        </p:spPr>
        <p:txBody>
          <a:bodyPr vert="horz" lIns="91440" tIns="45720" rIns="91440" bIns="45720" rtlCol="0" anchor="t">
            <a:normAutofit/>
          </a:bodyPr>
          <a:lstStyle/>
          <a:p>
            <a:pPr marL="0" indent="0">
              <a:buNone/>
            </a:pPr>
            <a:endParaRPr lang="en-US" sz="2800" dirty="0"/>
          </a:p>
          <a:p>
            <a:pPr marL="457200" indent="-457200">
              <a:buFont typeface="Wingdings" pitchFamily="34" charset="0"/>
              <a:buChar char="v"/>
            </a:pPr>
            <a:r>
              <a:rPr lang="en-US" sz="2000" b="1" dirty="0">
                <a:latin typeface="Arial"/>
                <a:ea typeface="Calibri"/>
                <a:cs typeface="Arial"/>
              </a:rPr>
              <a:t>Small and marginal farmers</a:t>
            </a:r>
            <a:r>
              <a:rPr lang="en-US" sz="2000" dirty="0">
                <a:latin typeface="Arial"/>
                <a:ea typeface="Calibri"/>
                <a:cs typeface="Arial"/>
              </a:rPr>
              <a:t>: Suffer the most due to unpredictable weather conditions, resulting in lower crop yields, missed sowing windows, and higher dependency on emergency measures.</a:t>
            </a:r>
            <a:endParaRPr lang="en-US" dirty="0">
              <a:ea typeface="Calibri"/>
              <a:cs typeface="Calibri"/>
            </a:endParaRPr>
          </a:p>
          <a:p>
            <a:pPr>
              <a:buFont typeface="Wingdings" pitchFamily="34" charset="0"/>
              <a:buChar char="v"/>
            </a:pPr>
            <a:endParaRPr lang="en-US" sz="2000" dirty="0">
              <a:latin typeface="Arial"/>
              <a:ea typeface="Calibri" panose="020F0502020204030204" pitchFamily="34" charset="0"/>
              <a:cs typeface="Arial"/>
            </a:endParaRPr>
          </a:p>
          <a:p>
            <a:pPr marL="457200" indent="-457200">
              <a:buFont typeface="Wingdings" pitchFamily="34" charset="0"/>
              <a:buChar char="v"/>
            </a:pPr>
            <a:r>
              <a:rPr lang="en-US" sz="2000" b="1" dirty="0">
                <a:latin typeface="Arial"/>
                <a:ea typeface="Calibri"/>
                <a:cs typeface="Arial"/>
              </a:rPr>
              <a:t>Agricultural planners and policymakers</a:t>
            </a:r>
            <a:r>
              <a:rPr lang="en-US" sz="2000" dirty="0">
                <a:latin typeface="Arial"/>
                <a:ea typeface="Calibri"/>
                <a:cs typeface="Arial"/>
              </a:rPr>
              <a:t>: Lack access to accurate, real-time data for making informed decisions.</a:t>
            </a:r>
            <a:endParaRPr lang="en-US" dirty="0">
              <a:ea typeface="Calibri"/>
              <a:cs typeface="Calibri"/>
            </a:endParaRPr>
          </a:p>
          <a:p>
            <a:pPr>
              <a:buFont typeface="Wingdings" pitchFamily="34" charset="0"/>
              <a:buChar char="v"/>
            </a:pPr>
            <a:endParaRPr lang="en-US" sz="2000" dirty="0">
              <a:latin typeface="Arial"/>
              <a:ea typeface="Calibri" panose="020F0502020204030204" pitchFamily="34" charset="0"/>
              <a:cs typeface="Arial"/>
            </a:endParaRPr>
          </a:p>
          <a:p>
            <a:pPr marL="457200" indent="-457200">
              <a:buFont typeface="Wingdings" pitchFamily="34" charset="0"/>
              <a:buChar char="v"/>
            </a:pPr>
            <a:r>
              <a:rPr lang="en-US" sz="2000" b="1" dirty="0">
                <a:latin typeface="Arial"/>
                <a:ea typeface="Calibri"/>
                <a:cs typeface="Arial"/>
              </a:rPr>
              <a:t>Consumers</a:t>
            </a:r>
            <a:r>
              <a:rPr lang="en-US" sz="2000" dirty="0">
                <a:latin typeface="Arial"/>
                <a:ea typeface="Calibri"/>
                <a:cs typeface="Arial"/>
              </a:rPr>
              <a:t>: Face food price volatility due to supply disruptions.</a:t>
            </a:r>
            <a:endParaRPr lang="en-US" dirty="0">
              <a:ea typeface="Calibri"/>
              <a:cs typeface="Calibri"/>
            </a:endParaRPr>
          </a:p>
          <a:p>
            <a:pPr>
              <a:buFont typeface="Wingdings" pitchFamily="34" charset="0"/>
              <a:buChar char="v"/>
            </a:pPr>
            <a:endParaRPr lang="en-US" sz="2000" dirty="0">
              <a:latin typeface="Arial"/>
              <a:ea typeface="Calibri" panose="020F0502020204030204" pitchFamily="34" charset="0"/>
              <a:cs typeface="Arial"/>
            </a:endParaRPr>
          </a:p>
          <a:p>
            <a:pPr marL="457200" indent="-457200">
              <a:buFont typeface="Wingdings" pitchFamily="34" charset="0"/>
              <a:buChar char="v"/>
            </a:pPr>
            <a:r>
              <a:rPr lang="en-US" sz="2000" b="1" dirty="0">
                <a:latin typeface="Arial"/>
                <a:ea typeface="Calibri"/>
                <a:cs typeface="Arial"/>
              </a:rPr>
              <a:t>Environment</a:t>
            </a:r>
            <a:r>
              <a:rPr lang="en-US" sz="2000" dirty="0">
                <a:latin typeface="Arial"/>
                <a:ea typeface="Calibri"/>
                <a:cs typeface="Arial"/>
              </a:rPr>
              <a:t>: Over-irrigation and inefficient fertilizer use lead to groundwater depletion and soil degradation</a:t>
            </a:r>
            <a:endParaRPr lang="en-US" dirty="0">
              <a:latin typeface="Arial"/>
              <a:ea typeface="Calibri"/>
              <a:cs typeface="Calibri"/>
            </a:endParaRPr>
          </a:p>
          <a:p>
            <a:pPr>
              <a:buFont typeface="Wingdings" pitchFamily="34" charset="0"/>
              <a:buChar char="v"/>
            </a:pPr>
            <a:endParaRPr lang="en-US" sz="1800" dirty="0">
              <a:latin typeface="Times New Roman" panose="02020603050405020304" pitchFamily="18" charset="0"/>
              <a:cs typeface="Times New Roman" panose="02020603050405020304" pitchFamily="18" charset="0"/>
            </a:endParaRPr>
          </a:p>
          <a:p>
            <a:pPr>
              <a:buFont typeface="Wingdings" pitchFamily="34" charset="0"/>
              <a:buChar char="v"/>
            </a:pPr>
            <a:endParaRPr lang="en-US" sz="1600" dirty="0">
              <a:latin typeface="Times New Roman" panose="02020603050405020304" pitchFamily="18" charset="0"/>
              <a:cs typeface="Times New Roman" panose="02020603050405020304" pitchFamily="18" charset="0"/>
            </a:endParaRPr>
          </a:p>
          <a:p>
            <a:pPr>
              <a:buFont typeface="Wingdings" pitchFamily="34" charset="0"/>
              <a:buChar char="v"/>
            </a:pPr>
            <a:endParaRPr lang="en-US" sz="1600" dirty="0">
              <a:latin typeface="Times New Roman" panose="02020603050405020304" pitchFamily="18" charset="0"/>
              <a:cs typeface="Times New Roman" panose="02020603050405020304" pitchFamily="18" charset="0"/>
            </a:endParaRPr>
          </a:p>
          <a:p>
            <a:pPr>
              <a:buFont typeface="Wingdings" pitchFamily="34" charset="0"/>
              <a:buChar char="v"/>
            </a:pPr>
            <a:endParaRPr lang="en-US" sz="2000" dirty="0">
              <a:latin typeface="Times New Roman" panose="02020603050405020304" pitchFamily="18" charset="0"/>
              <a:cs typeface="Times New Roman" panose="02020603050405020304" pitchFamily="18" charset="0"/>
            </a:endParaRPr>
          </a:p>
          <a:p>
            <a:pPr>
              <a:buFont typeface="Wingdings" pitchFamily="34" charset="0"/>
              <a:buChar char="v"/>
            </a:pPr>
            <a:endParaRPr lang="en-US" sz="2000" dirty="0">
              <a:latin typeface="Times New Roman" panose="02020603050405020304" pitchFamily="18" charset="0"/>
              <a:cs typeface="Times New Roman" panose="02020603050405020304" pitchFamily="18" charset="0"/>
            </a:endParaRPr>
          </a:p>
          <a:p>
            <a:pPr>
              <a:buFont typeface="Wingdings" pitchFamily="34" charset="0"/>
              <a:buChar char="v"/>
            </a:pPr>
            <a:endParaRPr lang="en-US" sz="2000" dirty="0">
              <a:latin typeface="Times New Roman" panose="02020603050405020304" pitchFamily="18" charset="0"/>
              <a:cs typeface="Times New Roman" panose="02020603050405020304" pitchFamily="18" charset="0"/>
            </a:endParaRPr>
          </a:p>
          <a:p>
            <a:pPr>
              <a:buFont typeface="Wingdings" pitchFamily="34" charset="0"/>
              <a:buChar char="v"/>
            </a:pPr>
            <a:endParaRPr lang="en-US" sz="2000" dirty="0">
              <a:latin typeface="Times New Roman" panose="02020603050405020304" pitchFamily="18" charset="0"/>
              <a:cs typeface="Times New Roman" panose="02020603050405020304" pitchFamily="18" charset="0"/>
            </a:endParaRPr>
          </a:p>
          <a:p>
            <a:pPr>
              <a:buFont typeface="Wingdings" pitchFamily="34" charset="0"/>
              <a:buChar char="v"/>
            </a:pPr>
            <a:endParaRPr lang="en-US" sz="2400" dirty="0">
              <a:latin typeface="Times New Roman" panose="02020603050405020304" pitchFamily="18" charset="0"/>
              <a:cs typeface="Times New Roman" panose="02020603050405020304" pitchFamily="18" charset="0"/>
            </a:endParaRPr>
          </a:p>
          <a:p>
            <a:pPr>
              <a:buFont typeface="Wingdings" pitchFamily="34" charset="0"/>
              <a:buChar char="v"/>
            </a:pPr>
            <a:endParaRPr lang="en-US" sz="1800" dirty="0">
              <a:latin typeface="Time new roman"/>
            </a:endParaRPr>
          </a:p>
          <a:p>
            <a:pPr>
              <a:buFont typeface="Wingdings" pitchFamily="34" charset="0"/>
              <a:buChar char="v"/>
            </a:pPr>
            <a:endParaRPr lang="en-US" sz="1800" dirty="0">
              <a:latin typeface="Time new roman"/>
            </a:endParaRPr>
          </a:p>
        </p:txBody>
      </p:sp>
      <p:sp>
        <p:nvSpPr>
          <p:cNvPr id="11" name="Rectangle 6">
            <a:extLst>
              <a:ext uri="{FF2B5EF4-FFF2-40B4-BE49-F238E27FC236}">
                <a16:creationId xmlns:a16="http://schemas.microsoft.com/office/drawing/2014/main" id="{45941283-4F07-49EF-B1DC-56E7BABC1135}"/>
              </a:ext>
            </a:extLst>
          </p:cNvPr>
          <p:cNvSpPr>
            <a:spLocks noChangeArrowheads="1"/>
          </p:cNvSpPr>
          <p:nvPr/>
        </p:nvSpPr>
        <p:spPr bwMode="auto">
          <a:xfrm>
            <a:off x="470699" y="5418774"/>
            <a:ext cx="759343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en-US" altLang="en-US" sz="1800" b="0" i="0" u="none" strike="noStrike" cap="none" normalizeH="0" baseline="0" dirty="0">
              <a:ln>
                <a:noFill/>
              </a:ln>
              <a:solidFill>
                <a:schemeClr val="tx1"/>
              </a:solidFill>
              <a:effectLst/>
              <a:latin typeface="Times New Roman"/>
              <a:cs typeface="Times New Roman"/>
            </a:endParaRPr>
          </a:p>
          <a:p>
            <a:pPr marR="0" lvl="0" algn="l" defTabSz="914400" rtl="0" eaLnBrk="0" fontAlgn="base" latinLnBrk="0" hangingPunct="0">
              <a:lnSpc>
                <a:spcPct val="100000"/>
              </a:lnSpc>
              <a:spcBef>
                <a:spcPct val="0"/>
              </a:spcBef>
              <a:spcAft>
                <a:spcPct val="0"/>
              </a:spcAft>
              <a:buClrTx/>
              <a:buSzTx/>
              <a:tabLst/>
            </a:pPr>
            <a:endParaRPr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AutoShape 2" descr="Sailing in a storm - how difficult is sailing">
            <a:extLst>
              <a:ext uri="{FF2B5EF4-FFF2-40B4-BE49-F238E27FC236}">
                <a16:creationId xmlns:a16="http://schemas.microsoft.com/office/drawing/2014/main" id="{53512B45-B1F4-B260-900F-49E25058B9CE}"/>
              </a:ext>
            </a:extLst>
          </p:cNvPr>
          <p:cNvSpPr>
            <a:spLocks noChangeAspect="1" noChangeArrowheads="1"/>
          </p:cNvSpPr>
          <p:nvPr/>
        </p:nvSpPr>
        <p:spPr bwMode="auto">
          <a:xfrm>
            <a:off x="9173411" y="1677055"/>
            <a:ext cx="1660051" cy="360033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8" name="AutoShape 4" descr="Sailing in a storm - how difficult is sailing">
            <a:extLst>
              <a:ext uri="{FF2B5EF4-FFF2-40B4-BE49-F238E27FC236}">
                <a16:creationId xmlns:a16="http://schemas.microsoft.com/office/drawing/2014/main" id="{F3B3730C-CF78-D263-0255-2EFB5AEB56E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9" name="AutoShape 6" descr="Sailing in a storm - how difficult is sailing">
            <a:extLst>
              <a:ext uri="{FF2B5EF4-FFF2-40B4-BE49-F238E27FC236}">
                <a16:creationId xmlns:a16="http://schemas.microsoft.com/office/drawing/2014/main" id="{A890B7FD-2EF9-361D-6668-C8E50B2D8504}"/>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0" name="AutoShape 8" descr="Sailing in a storm - how difficult is sailing">
            <a:extLst>
              <a:ext uri="{FF2B5EF4-FFF2-40B4-BE49-F238E27FC236}">
                <a16:creationId xmlns:a16="http://schemas.microsoft.com/office/drawing/2014/main" id="{EBEC0170-7BB5-857C-D4B6-D7463BB9D33B}"/>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2" name="AutoShape 10" descr="Sailing in a storm - how difficult is sailing">
            <a:extLst>
              <a:ext uri="{FF2B5EF4-FFF2-40B4-BE49-F238E27FC236}">
                <a16:creationId xmlns:a16="http://schemas.microsoft.com/office/drawing/2014/main" id="{1DA92B87-582D-5FE3-CBF9-F63DF2B6AAEB}"/>
              </a:ext>
            </a:extLst>
          </p:cNvPr>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3" name="AutoShape 12" descr="Sailing in a storm - how difficult is sailing">
            <a:extLst>
              <a:ext uri="{FF2B5EF4-FFF2-40B4-BE49-F238E27FC236}">
                <a16:creationId xmlns:a16="http://schemas.microsoft.com/office/drawing/2014/main" id="{797F98C0-CF78-164B-BF7C-A40F65172B0C}"/>
              </a:ext>
            </a:extLst>
          </p:cNvPr>
          <p:cNvSpPr>
            <a:spLocks noChangeAspect="1" noChangeArrowheads="1"/>
          </p:cNvSpPr>
          <p:nvPr/>
        </p:nvSpPr>
        <p:spPr bwMode="auto">
          <a:xfrm>
            <a:off x="6553200" y="3886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pic>
        <p:nvPicPr>
          <p:cNvPr id="2" name="Picture 1">
            <a:extLst>
              <a:ext uri="{FF2B5EF4-FFF2-40B4-BE49-F238E27FC236}">
                <a16:creationId xmlns:a16="http://schemas.microsoft.com/office/drawing/2014/main" id="{9B1155A2-AB83-517E-78E5-FB30EFDE4A2F}"/>
              </a:ext>
            </a:extLst>
          </p:cNvPr>
          <p:cNvPicPr>
            <a:picLocks noChangeAspect="1"/>
          </p:cNvPicPr>
          <p:nvPr/>
        </p:nvPicPr>
        <p:blipFill>
          <a:blip r:embed="rId3"/>
          <a:stretch>
            <a:fillRect/>
          </a:stretch>
        </p:blipFill>
        <p:spPr>
          <a:xfrm>
            <a:off x="7943590" y="1125158"/>
            <a:ext cx="3091289" cy="2470739"/>
          </a:xfrm>
          <a:prstGeom prst="rect">
            <a:avLst/>
          </a:prstGeom>
        </p:spPr>
      </p:pic>
      <p:pic>
        <p:nvPicPr>
          <p:cNvPr id="3" name="Picture 2">
            <a:extLst>
              <a:ext uri="{FF2B5EF4-FFF2-40B4-BE49-F238E27FC236}">
                <a16:creationId xmlns:a16="http://schemas.microsoft.com/office/drawing/2014/main" id="{943A8F3A-6618-6B2B-BEAB-2AF186B05E8B}"/>
              </a:ext>
            </a:extLst>
          </p:cNvPr>
          <p:cNvPicPr>
            <a:picLocks noChangeAspect="1"/>
          </p:cNvPicPr>
          <p:nvPr/>
        </p:nvPicPr>
        <p:blipFill>
          <a:blip r:embed="rId4"/>
          <a:stretch>
            <a:fillRect/>
          </a:stretch>
        </p:blipFill>
        <p:spPr>
          <a:xfrm>
            <a:off x="7942675" y="4039187"/>
            <a:ext cx="3091582" cy="2704449"/>
          </a:xfrm>
          <a:prstGeom prst="rect">
            <a:avLst/>
          </a:prstGeom>
        </p:spPr>
      </p:pic>
    </p:spTree>
    <p:extLst>
      <p:ext uri="{BB962C8B-B14F-4D97-AF65-F5344CB8AC3E}">
        <p14:creationId xmlns:p14="http://schemas.microsoft.com/office/powerpoint/2010/main" val="167721315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5" name="Title 4"/>
          <p:cNvSpPr>
            <a:spLocks noGrp="1"/>
          </p:cNvSpPr>
          <p:nvPr>
            <p:ph type="title"/>
          </p:nvPr>
        </p:nvSpPr>
        <p:spPr>
          <a:xfrm>
            <a:off x="609599" y="370215"/>
            <a:ext cx="10972800" cy="1143000"/>
          </a:xfrm>
        </p:spPr>
        <p:txBody>
          <a:bodyPr>
            <a:normAutofit fontScale="90000"/>
          </a:bodyPr>
          <a:lstStyle/>
          <a:p>
            <a:pPr lvl="0"/>
            <a:r>
              <a:rPr lang="en-US" b="1" dirty="0">
                <a:solidFill>
                  <a:srgbClr val="54045C"/>
                </a:solidFill>
                <a:ea typeface="Calibri"/>
                <a:cs typeface="Calibri"/>
                <a:sym typeface="Calibri"/>
              </a:rPr>
              <a:t>Product Architecture and Design/ Block Diagram </a:t>
            </a:r>
            <a:endParaRPr lang="en-US" b="1" dirty="0">
              <a:ea typeface="Calibri"/>
              <a:cs typeface="Calibri"/>
            </a:endParaRPr>
          </a:p>
        </p:txBody>
      </p:sp>
      <p:sp>
        <p:nvSpPr>
          <p:cNvPr id="3" name="Content Placeholder 2">
            <a:extLst>
              <a:ext uri="{FF2B5EF4-FFF2-40B4-BE49-F238E27FC236}">
                <a16:creationId xmlns:a16="http://schemas.microsoft.com/office/drawing/2014/main" id="{443738EB-9E1A-EFDF-98A7-AA89B4B147F6}"/>
              </a:ext>
            </a:extLst>
          </p:cNvPr>
          <p:cNvSpPr>
            <a:spLocks noGrp="1"/>
          </p:cNvSpPr>
          <p:nvPr>
            <p:ph idx="1"/>
          </p:nvPr>
        </p:nvSpPr>
        <p:spPr>
          <a:xfrm>
            <a:off x="609600" y="1509222"/>
            <a:ext cx="10972800" cy="4616947"/>
          </a:xfrm>
        </p:spPr>
        <p:txBody>
          <a:bodyPr vert="horz" lIns="91440" tIns="45720" rIns="91440" bIns="45720" rtlCol="0" anchor="t">
            <a:normAutofit/>
          </a:bodyPr>
          <a:lstStyle/>
          <a:p>
            <a:pPr marL="0" indent="0">
              <a:buNone/>
            </a:pPr>
            <a:endParaRPr lang="en-US" dirty="0">
              <a:ea typeface="+mn-lt"/>
              <a:cs typeface="+mn-lt"/>
            </a:endParaRPr>
          </a:p>
          <a:p>
            <a:pPr marL="0" indent="0">
              <a:buNone/>
            </a:pPr>
            <a:endParaRPr lang="en-US" dirty="0">
              <a:ea typeface="+mn-lt"/>
              <a:cs typeface="+mn-lt"/>
            </a:endParaRPr>
          </a:p>
          <a:p>
            <a:endParaRPr lang="en-US" dirty="0">
              <a:ea typeface="Calibri"/>
              <a:cs typeface="Calibri"/>
            </a:endParaRPr>
          </a:p>
        </p:txBody>
      </p:sp>
      <p:pic>
        <p:nvPicPr>
          <p:cNvPr id="10" name="Picture 9">
            <a:extLst>
              <a:ext uri="{FF2B5EF4-FFF2-40B4-BE49-F238E27FC236}">
                <a16:creationId xmlns:a16="http://schemas.microsoft.com/office/drawing/2014/main" id="{405DFEA0-131A-2F14-AA67-F994E79C3A49}"/>
              </a:ext>
            </a:extLst>
          </p:cNvPr>
          <p:cNvPicPr>
            <a:picLocks noChangeAspect="1"/>
          </p:cNvPicPr>
          <p:nvPr/>
        </p:nvPicPr>
        <p:blipFill>
          <a:blip r:embed="rId3"/>
          <a:stretch>
            <a:fillRect/>
          </a:stretch>
        </p:blipFill>
        <p:spPr>
          <a:xfrm>
            <a:off x="703383" y="1501816"/>
            <a:ext cx="11053187" cy="498596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A8CA-FE85-1AC8-5BB0-D1B67E94BF45}"/>
              </a:ext>
            </a:extLst>
          </p:cNvPr>
          <p:cNvSpPr>
            <a:spLocks noGrp="1"/>
          </p:cNvSpPr>
          <p:nvPr>
            <p:ph type="title"/>
          </p:nvPr>
        </p:nvSpPr>
        <p:spPr/>
        <p:txBody>
          <a:bodyPr/>
          <a:lstStyle/>
          <a:p>
            <a:r>
              <a:rPr lang="en-US" b="1" dirty="0">
                <a:ea typeface="Calibri"/>
                <a:cs typeface="Calibri"/>
              </a:rPr>
              <a:t>DFD DIAGRAM</a:t>
            </a:r>
          </a:p>
        </p:txBody>
      </p:sp>
      <p:pic>
        <p:nvPicPr>
          <p:cNvPr id="6" name="Content Placeholder 5">
            <a:extLst>
              <a:ext uri="{FF2B5EF4-FFF2-40B4-BE49-F238E27FC236}">
                <a16:creationId xmlns:a16="http://schemas.microsoft.com/office/drawing/2014/main" id="{EE2DB048-908E-C557-CD68-C8CFB511F837}"/>
              </a:ext>
            </a:extLst>
          </p:cNvPr>
          <p:cNvPicPr>
            <a:picLocks noGrp="1" noChangeAspect="1"/>
          </p:cNvPicPr>
          <p:nvPr>
            <p:ph idx="1"/>
          </p:nvPr>
        </p:nvPicPr>
        <p:blipFill>
          <a:blip r:embed="rId2"/>
          <a:stretch>
            <a:fillRect/>
          </a:stretch>
        </p:blipFill>
        <p:spPr>
          <a:xfrm>
            <a:off x="1979525" y="1600200"/>
            <a:ext cx="9043517" cy="4659923"/>
          </a:xfrm>
        </p:spPr>
      </p:pic>
    </p:spTree>
    <p:extLst>
      <p:ext uri="{BB962C8B-B14F-4D97-AF65-F5344CB8AC3E}">
        <p14:creationId xmlns:p14="http://schemas.microsoft.com/office/powerpoint/2010/main" val="3098320047"/>
      </p:ext>
    </p:extLst>
  </p:cSld>
  <p:clrMapOvr>
    <a:masterClrMapping/>
  </p:clrMapOvr>
  <p:transition>
    <p:cut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FA0F3-FD51-F376-A53B-AD70A0B27669}"/>
              </a:ext>
            </a:extLst>
          </p:cNvPr>
          <p:cNvSpPr>
            <a:spLocks noGrp="1"/>
          </p:cNvSpPr>
          <p:nvPr>
            <p:ph type="title"/>
          </p:nvPr>
        </p:nvSpPr>
        <p:spPr>
          <a:xfrm>
            <a:off x="499688" y="-118613"/>
            <a:ext cx="10972800" cy="1143000"/>
          </a:xfrm>
        </p:spPr>
        <p:txBody>
          <a:bodyPr/>
          <a:lstStyle/>
          <a:p>
            <a:r>
              <a:rPr lang="en-IN" b="1" dirty="0">
                <a:solidFill>
                  <a:srgbClr val="54045C"/>
                </a:solidFill>
                <a:latin typeface="Times New Roman"/>
                <a:cs typeface="Times New Roman"/>
                <a:sym typeface="Times New Roman"/>
              </a:rPr>
              <a:t>AGENDA</a:t>
            </a:r>
            <a:endParaRPr lang="en-IN" dirty="0"/>
          </a:p>
        </p:txBody>
      </p:sp>
      <p:sp>
        <p:nvSpPr>
          <p:cNvPr id="4" name="Rectangle 1">
            <a:extLst>
              <a:ext uri="{FF2B5EF4-FFF2-40B4-BE49-F238E27FC236}">
                <a16:creationId xmlns:a16="http://schemas.microsoft.com/office/drawing/2014/main" id="{11A2B888-A2B7-CCE0-BBF1-D8DB1D51C763}"/>
              </a:ext>
            </a:extLst>
          </p:cNvPr>
          <p:cNvSpPr>
            <a:spLocks noGrp="1" noChangeArrowheads="1"/>
          </p:cNvSpPr>
          <p:nvPr>
            <p:ph idx="1"/>
          </p:nvPr>
        </p:nvSpPr>
        <p:spPr bwMode="auto">
          <a:xfrm>
            <a:off x="216258" y="1015260"/>
            <a:ext cx="11643089"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Font typeface="+mj-lt"/>
              <a:buAutoNum type="arabicPeriod"/>
            </a:pPr>
            <a:r>
              <a:rPr lang="en-US" altLang="en-US" sz="2000" dirty="0">
                <a:latin typeface="Arial" panose="020B0604020202020204" pitchFamily="34" charset="0"/>
              </a:rPr>
              <a:t>Abstract</a:t>
            </a:r>
          </a:p>
          <a:p>
            <a:pPr lvl="0" eaLnBrk="0" fontAlgn="base" hangingPunct="0">
              <a:spcBef>
                <a:spcPct val="0"/>
              </a:spcBef>
              <a:spcAft>
                <a:spcPct val="0"/>
              </a:spcAft>
              <a:buFont typeface="+mj-lt"/>
              <a:buAutoNum type="arabicPeriod"/>
            </a:pPr>
            <a:r>
              <a:rPr lang="en-US" altLang="en-US" sz="2000" dirty="0">
                <a:latin typeface="Arial" panose="020B0604020202020204" pitchFamily="34" charset="0"/>
              </a:rPr>
              <a:t>Introduction</a:t>
            </a:r>
          </a:p>
          <a:p>
            <a:pPr lvl="0" eaLnBrk="0" fontAlgn="base" hangingPunct="0">
              <a:spcBef>
                <a:spcPct val="0"/>
              </a:spcBef>
              <a:spcAft>
                <a:spcPct val="0"/>
              </a:spcAft>
              <a:buFont typeface="+mj-lt"/>
              <a:buAutoNum type="arabicPeriod"/>
            </a:pPr>
            <a:r>
              <a:rPr lang="en-US" altLang="en-US" sz="2000" dirty="0">
                <a:latin typeface="Arial" panose="020B0604020202020204" pitchFamily="34" charset="0"/>
              </a:rPr>
              <a:t>Objective</a:t>
            </a:r>
          </a:p>
          <a:p>
            <a:pPr lvl="0" eaLnBrk="0" fontAlgn="base" hangingPunct="0">
              <a:spcBef>
                <a:spcPct val="0"/>
              </a:spcBef>
              <a:spcAft>
                <a:spcPct val="0"/>
              </a:spcAft>
              <a:buFont typeface="+mj-lt"/>
              <a:buAutoNum type="arabicPeriod"/>
            </a:pPr>
            <a:r>
              <a:rPr lang="en-US" altLang="en-US" sz="2000" dirty="0">
                <a:latin typeface="Arial" panose="020B0604020202020204" pitchFamily="34" charset="0"/>
              </a:rPr>
              <a:t>Literature survey(10-15 papers)</a:t>
            </a:r>
          </a:p>
          <a:p>
            <a:pPr lvl="0" eaLnBrk="0" fontAlgn="base" hangingPunct="0">
              <a:spcBef>
                <a:spcPct val="0"/>
              </a:spcBef>
              <a:spcAft>
                <a:spcPct val="0"/>
              </a:spcAft>
              <a:buFont typeface="+mj-lt"/>
              <a:buAutoNum type="arabicPeriod"/>
            </a:pPr>
            <a:r>
              <a:rPr lang="en-US" altLang="en-US" sz="2000" dirty="0">
                <a:latin typeface="Arial" panose="020B0604020202020204" pitchFamily="34" charset="0"/>
              </a:rPr>
              <a:t>Problem statement </a:t>
            </a:r>
          </a:p>
          <a:p>
            <a:pPr lvl="0" eaLnBrk="0" fontAlgn="base" hangingPunct="0">
              <a:spcBef>
                <a:spcPct val="0"/>
              </a:spcBef>
              <a:spcAft>
                <a:spcPct val="0"/>
              </a:spcAft>
              <a:buFont typeface="+mj-lt"/>
              <a:buAutoNum type="arabicPeriod"/>
            </a:pPr>
            <a:r>
              <a:rPr lang="en-US" altLang="en-US" sz="2000" dirty="0">
                <a:latin typeface="Arial" panose="020B0604020202020204" pitchFamily="34" charset="0"/>
              </a:rPr>
              <a:t>Architecture diagram</a:t>
            </a:r>
          </a:p>
          <a:p>
            <a:pPr lvl="0" eaLnBrk="0" fontAlgn="base" hangingPunct="0">
              <a:spcBef>
                <a:spcPct val="0"/>
              </a:spcBef>
              <a:spcAft>
                <a:spcPct val="0"/>
              </a:spcAft>
              <a:buFont typeface="+mj-lt"/>
              <a:buAutoNum type="arabicPeriod"/>
            </a:pPr>
            <a:r>
              <a:rPr lang="en-US" altLang="en-US" sz="2000" dirty="0">
                <a:latin typeface="Arial" panose="020B0604020202020204" pitchFamily="34" charset="0"/>
              </a:rPr>
              <a:t>Use case diagram</a:t>
            </a:r>
          </a:p>
          <a:p>
            <a:pPr lvl="0" eaLnBrk="0" fontAlgn="base" hangingPunct="0">
              <a:spcBef>
                <a:spcPct val="0"/>
              </a:spcBef>
              <a:spcAft>
                <a:spcPct val="0"/>
              </a:spcAft>
              <a:buFont typeface="+mj-lt"/>
              <a:buAutoNum type="arabicPeriod"/>
            </a:pPr>
            <a:r>
              <a:rPr lang="en-US" altLang="en-US" sz="2000" dirty="0">
                <a:latin typeface="Arial" panose="020B0604020202020204" pitchFamily="34" charset="0"/>
              </a:rPr>
              <a:t>Modules</a:t>
            </a:r>
          </a:p>
          <a:p>
            <a:pPr lvl="0" eaLnBrk="0" fontAlgn="base" hangingPunct="0">
              <a:spcBef>
                <a:spcPct val="0"/>
              </a:spcBef>
              <a:spcAft>
                <a:spcPct val="0"/>
              </a:spcAft>
              <a:buFont typeface="+mj-lt"/>
              <a:buAutoNum type="arabicPeriod"/>
            </a:pPr>
            <a:r>
              <a:rPr lang="en-US" altLang="en-US" sz="2000" dirty="0">
                <a:latin typeface="Arial" panose="020B0604020202020204" pitchFamily="34" charset="0"/>
              </a:rPr>
              <a:t>Algorithms/Methodology </a:t>
            </a:r>
          </a:p>
          <a:p>
            <a:pPr lvl="0" eaLnBrk="0" fontAlgn="base" hangingPunct="0">
              <a:spcBef>
                <a:spcPct val="0"/>
              </a:spcBef>
              <a:spcAft>
                <a:spcPct val="0"/>
              </a:spcAft>
              <a:buFont typeface="+mj-lt"/>
              <a:buAutoNum type="arabicPeriod"/>
            </a:pPr>
            <a:r>
              <a:rPr lang="en-US" altLang="en-US" sz="2000" dirty="0">
                <a:latin typeface="Arial" panose="020B0604020202020204" pitchFamily="34" charset="0"/>
              </a:rPr>
              <a:t>Testing</a:t>
            </a:r>
          </a:p>
          <a:p>
            <a:pPr lvl="0" eaLnBrk="0" fontAlgn="base" hangingPunct="0">
              <a:spcBef>
                <a:spcPct val="0"/>
              </a:spcBef>
              <a:spcAft>
                <a:spcPct val="0"/>
              </a:spcAft>
              <a:buFont typeface="+mj-lt"/>
              <a:buAutoNum type="arabicPeriod"/>
            </a:pPr>
            <a:r>
              <a:rPr lang="en-US" altLang="en-US" sz="2000" dirty="0">
                <a:latin typeface="Arial" panose="020B0604020202020204" pitchFamily="34" charset="0"/>
              </a:rPr>
              <a:t>Test cases, validation testing </a:t>
            </a:r>
          </a:p>
          <a:p>
            <a:pPr lvl="0" eaLnBrk="0" fontAlgn="base" hangingPunct="0">
              <a:spcBef>
                <a:spcPct val="0"/>
              </a:spcBef>
              <a:spcAft>
                <a:spcPct val="0"/>
              </a:spcAft>
              <a:buFont typeface="+mj-lt"/>
              <a:buAutoNum type="arabicPeriod"/>
            </a:pPr>
            <a:r>
              <a:rPr lang="en-US" altLang="en-US" sz="2000" dirty="0">
                <a:latin typeface="Arial" panose="020B0604020202020204" pitchFamily="34" charset="0"/>
              </a:rPr>
              <a:t>Performance analysis</a:t>
            </a:r>
          </a:p>
          <a:p>
            <a:pPr lvl="0" eaLnBrk="0" fontAlgn="base" hangingPunct="0">
              <a:spcBef>
                <a:spcPct val="0"/>
              </a:spcBef>
              <a:spcAft>
                <a:spcPct val="0"/>
              </a:spcAft>
              <a:buFont typeface="+mj-lt"/>
              <a:buAutoNum type="arabicPeriod"/>
            </a:pPr>
            <a:r>
              <a:rPr lang="en-US" altLang="en-US" sz="2000" dirty="0">
                <a:latin typeface="Arial" panose="020B0604020202020204" pitchFamily="34" charset="0"/>
              </a:rPr>
              <a:t>Screenshots</a:t>
            </a:r>
          </a:p>
          <a:p>
            <a:pPr lvl="0" eaLnBrk="0" fontAlgn="base" hangingPunct="0">
              <a:spcBef>
                <a:spcPct val="0"/>
              </a:spcBef>
              <a:spcAft>
                <a:spcPct val="0"/>
              </a:spcAft>
              <a:buFont typeface="+mj-lt"/>
              <a:buAutoNum type="arabicPeriod"/>
            </a:pPr>
            <a:r>
              <a:rPr lang="en-US" altLang="en-US" sz="2000" dirty="0">
                <a:latin typeface="Arial" panose="020B0604020202020204" pitchFamily="34" charset="0"/>
              </a:rPr>
              <a:t>Conclusion</a:t>
            </a:r>
          </a:p>
          <a:p>
            <a:pPr lvl="0" eaLnBrk="0" fontAlgn="base" hangingPunct="0">
              <a:spcBef>
                <a:spcPct val="0"/>
              </a:spcBef>
              <a:spcAft>
                <a:spcPct val="0"/>
              </a:spcAft>
              <a:buFont typeface="+mj-lt"/>
              <a:buAutoNum type="arabicPeriod"/>
            </a:pPr>
            <a:r>
              <a:rPr lang="en-US" altLang="en-US" sz="2000" dirty="0">
                <a:latin typeface="Arial" panose="020B0604020202020204" pitchFamily="34" charset="0"/>
              </a:rPr>
              <a:t>Future work </a:t>
            </a:r>
          </a:p>
          <a:p>
            <a:pPr lvl="0" eaLnBrk="0" fontAlgn="base" hangingPunct="0">
              <a:spcBef>
                <a:spcPct val="0"/>
              </a:spcBef>
              <a:spcAft>
                <a:spcPct val="0"/>
              </a:spcAft>
              <a:buFont typeface="+mj-lt"/>
              <a:buAutoNum type="arabicPeriod"/>
            </a:pPr>
            <a:r>
              <a:rPr lang="en-US" altLang="en-US" sz="2000" dirty="0">
                <a:latin typeface="Arial" panose="020B0604020202020204" pitchFamily="34" charset="0"/>
              </a:rPr>
              <a:t>References</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53205458"/>
      </p:ext>
    </p:extLst>
  </p:cSld>
  <p:clrMapOvr>
    <a:masterClrMapping/>
  </p:clrMapOvr>
  <p:transition>
    <p:cut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AB62E-385B-20E0-00E4-09C2E9EA54FE}"/>
              </a:ext>
            </a:extLst>
          </p:cNvPr>
          <p:cNvSpPr>
            <a:spLocks noGrp="1"/>
          </p:cNvSpPr>
          <p:nvPr>
            <p:ph type="title"/>
          </p:nvPr>
        </p:nvSpPr>
        <p:spPr/>
        <p:txBody>
          <a:bodyPr/>
          <a:lstStyle/>
          <a:p>
            <a:r>
              <a:rPr lang="en-US" b="1" dirty="0">
                <a:ea typeface="Calibri"/>
                <a:cs typeface="Calibri"/>
              </a:rPr>
              <a:t>UML DIAGRAM</a:t>
            </a:r>
          </a:p>
        </p:txBody>
      </p:sp>
      <p:pic>
        <p:nvPicPr>
          <p:cNvPr id="7" name="Content Placeholder 6">
            <a:extLst>
              <a:ext uri="{FF2B5EF4-FFF2-40B4-BE49-F238E27FC236}">
                <a16:creationId xmlns:a16="http://schemas.microsoft.com/office/drawing/2014/main" id="{1D85013E-6E0B-AD16-8D52-B57AB5D9E117}"/>
              </a:ext>
            </a:extLst>
          </p:cNvPr>
          <p:cNvPicPr>
            <a:picLocks noGrp="1" noChangeAspect="1"/>
          </p:cNvPicPr>
          <p:nvPr>
            <p:ph idx="1"/>
          </p:nvPr>
        </p:nvPicPr>
        <p:blipFill>
          <a:blip r:embed="rId2"/>
          <a:stretch>
            <a:fillRect/>
          </a:stretch>
        </p:blipFill>
        <p:spPr>
          <a:xfrm>
            <a:off x="1848897" y="1600200"/>
            <a:ext cx="8289890" cy="4525963"/>
          </a:xfrm>
        </p:spPr>
      </p:pic>
    </p:spTree>
    <p:extLst>
      <p:ext uri="{BB962C8B-B14F-4D97-AF65-F5344CB8AC3E}">
        <p14:creationId xmlns:p14="http://schemas.microsoft.com/office/powerpoint/2010/main" val="232513031"/>
      </p:ext>
    </p:extLst>
  </p:cSld>
  <p:clrMapOvr>
    <a:masterClrMapping/>
  </p:clrMapOvr>
  <p:transition>
    <p:cut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5D42B-F12C-4560-4E7C-1DD6C2D10E85}"/>
              </a:ext>
            </a:extLst>
          </p:cNvPr>
          <p:cNvSpPr>
            <a:spLocks noGrp="1"/>
          </p:cNvSpPr>
          <p:nvPr>
            <p:ph type="title"/>
          </p:nvPr>
        </p:nvSpPr>
        <p:spPr/>
        <p:txBody>
          <a:bodyPr/>
          <a:lstStyle/>
          <a:p>
            <a:r>
              <a:rPr lang="en-IN" b="1" dirty="0"/>
              <a:t>CLASS DIAGRAM</a:t>
            </a:r>
          </a:p>
        </p:txBody>
      </p:sp>
      <p:pic>
        <p:nvPicPr>
          <p:cNvPr id="5" name="Content Placeholder 4">
            <a:extLst>
              <a:ext uri="{FF2B5EF4-FFF2-40B4-BE49-F238E27FC236}">
                <a16:creationId xmlns:a16="http://schemas.microsoft.com/office/drawing/2014/main" id="{6A70283D-C07A-B6FE-DB3C-0A6FCC3D291C}"/>
              </a:ext>
            </a:extLst>
          </p:cNvPr>
          <p:cNvPicPr>
            <a:picLocks noGrp="1" noChangeAspect="1"/>
          </p:cNvPicPr>
          <p:nvPr>
            <p:ph idx="1"/>
          </p:nvPr>
        </p:nvPicPr>
        <p:blipFill>
          <a:blip r:embed="rId2"/>
          <a:stretch>
            <a:fillRect/>
          </a:stretch>
        </p:blipFill>
        <p:spPr>
          <a:xfrm>
            <a:off x="2250831" y="1417638"/>
            <a:ext cx="7415683" cy="5165724"/>
          </a:xfrm>
        </p:spPr>
      </p:pic>
    </p:spTree>
    <p:extLst>
      <p:ext uri="{BB962C8B-B14F-4D97-AF65-F5344CB8AC3E}">
        <p14:creationId xmlns:p14="http://schemas.microsoft.com/office/powerpoint/2010/main" val="3860407772"/>
      </p:ext>
    </p:extLst>
  </p:cSld>
  <p:clrMapOvr>
    <a:masterClrMapping/>
  </p:clrMapOvr>
  <p:transition>
    <p:cut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5" name="Title 4"/>
          <p:cNvSpPr>
            <a:spLocks noGrp="1"/>
          </p:cNvSpPr>
          <p:nvPr>
            <p:ph type="title"/>
          </p:nvPr>
        </p:nvSpPr>
        <p:spPr>
          <a:xfrm>
            <a:off x="644105" y="438540"/>
            <a:ext cx="10972800" cy="1143000"/>
          </a:xfrm>
        </p:spPr>
        <p:txBody>
          <a:bodyPr>
            <a:normAutofit fontScale="90000"/>
          </a:bodyPr>
          <a:lstStyle/>
          <a:p>
            <a:pPr lvl="0"/>
            <a:r>
              <a:rPr lang="en-IN" b="1" dirty="0">
                <a:solidFill>
                  <a:srgbClr val="54045C"/>
                </a:solidFill>
                <a:ea typeface="Calibri"/>
                <a:cs typeface="Calibri"/>
                <a:sym typeface="Calibri"/>
              </a:rPr>
              <a:t>Module Description/ Component Specifications</a:t>
            </a:r>
            <a:endParaRPr lang="en-US" dirty="0"/>
          </a:p>
        </p:txBody>
      </p:sp>
      <p:graphicFrame>
        <p:nvGraphicFramePr>
          <p:cNvPr id="6" name="Content Placeholder 5">
            <a:extLst>
              <a:ext uri="{FF2B5EF4-FFF2-40B4-BE49-F238E27FC236}">
                <a16:creationId xmlns:a16="http://schemas.microsoft.com/office/drawing/2014/main" id="{B7CDD03A-35A9-DFD7-31C3-95865EFC8DDE}"/>
              </a:ext>
            </a:extLst>
          </p:cNvPr>
          <p:cNvGraphicFramePr>
            <a:graphicFrameLocks noGrp="1"/>
          </p:cNvGraphicFramePr>
          <p:nvPr>
            <p:ph idx="1"/>
            <p:extLst>
              <p:ext uri="{D42A27DB-BD31-4B8C-83A1-F6EECF244321}">
                <p14:modId xmlns:p14="http://schemas.microsoft.com/office/powerpoint/2010/main" val="1143342805"/>
              </p:ext>
            </p:extLst>
          </p:nvPr>
        </p:nvGraphicFramePr>
        <p:xfrm>
          <a:off x="609600" y="1600200"/>
          <a:ext cx="10972800" cy="4480560"/>
        </p:xfrm>
        <a:graphic>
          <a:graphicData uri="http://schemas.openxmlformats.org/drawingml/2006/table">
            <a:tbl>
              <a:tblPr bandRow="1">
                <a:tableStyleId>{5C22544A-7EE6-4342-B048-85BDC9FD1C3A}</a:tableStyleId>
              </a:tblPr>
              <a:tblGrid>
                <a:gridCol w="3657600">
                  <a:extLst>
                    <a:ext uri="{9D8B030D-6E8A-4147-A177-3AD203B41FA5}">
                      <a16:colId xmlns:a16="http://schemas.microsoft.com/office/drawing/2014/main" val="1698947051"/>
                    </a:ext>
                  </a:extLst>
                </a:gridCol>
                <a:gridCol w="3657600">
                  <a:extLst>
                    <a:ext uri="{9D8B030D-6E8A-4147-A177-3AD203B41FA5}">
                      <a16:colId xmlns:a16="http://schemas.microsoft.com/office/drawing/2014/main" val="4005436693"/>
                    </a:ext>
                  </a:extLst>
                </a:gridCol>
                <a:gridCol w="3657600">
                  <a:extLst>
                    <a:ext uri="{9D8B030D-6E8A-4147-A177-3AD203B41FA5}">
                      <a16:colId xmlns:a16="http://schemas.microsoft.com/office/drawing/2014/main" val="933822719"/>
                    </a:ext>
                  </a:extLst>
                </a:gridCol>
              </a:tblGrid>
              <a:tr h="0">
                <a:tc>
                  <a:txBody>
                    <a:bodyPr/>
                    <a:lstStyle/>
                    <a:p>
                      <a:pPr>
                        <a:buNone/>
                      </a:pPr>
                      <a:r>
                        <a:rPr lang="en-US" b="1" dirty="0"/>
                        <a:t>1. Drone with Camera</a:t>
                      </a:r>
                      <a:endParaRPr lang="en-US" dirty="0"/>
                    </a:p>
                  </a:txBody>
                  <a:tcPr anchor="ctr">
                    <a:lnL>
                      <a:noFill/>
                    </a:lnL>
                    <a:lnR>
                      <a:noFill/>
                    </a:lnR>
                    <a:lnT>
                      <a:noFill/>
                    </a:lnT>
                    <a:lnB>
                      <a:noFill/>
                    </a:lnB>
                    <a:noFill/>
                  </a:tcPr>
                </a:tc>
                <a:tc>
                  <a:txBody>
                    <a:bodyPr/>
                    <a:lstStyle/>
                    <a:p>
                      <a:pPr>
                        <a:buNone/>
                      </a:pPr>
                      <a:r>
                        <a:rPr lang="en-US" dirty="0"/>
                        <a:t>Takes real photos of the farm and crops</a:t>
                      </a:r>
                    </a:p>
                  </a:txBody>
                  <a:tcPr anchor="ctr">
                    <a:lnL>
                      <a:noFill/>
                    </a:lnL>
                    <a:lnR>
                      <a:noFill/>
                    </a:lnR>
                    <a:lnT>
                      <a:noFill/>
                    </a:lnT>
                    <a:lnB>
                      <a:noFill/>
                    </a:lnB>
                    <a:noFill/>
                  </a:tcPr>
                </a:tc>
                <a:tc>
                  <a:txBody>
                    <a:bodyPr/>
                    <a:lstStyle/>
                    <a:p>
                      <a:pPr>
                        <a:buNone/>
                      </a:pPr>
                      <a:r>
                        <a:rPr lang="en-US" dirty="0"/>
                        <a:t>Any basic drone (like DJI Tello or DIY drone)</a:t>
                      </a:r>
                    </a:p>
                  </a:txBody>
                  <a:tcPr anchor="ctr">
                    <a:lnL>
                      <a:noFill/>
                    </a:lnL>
                    <a:lnR>
                      <a:noFill/>
                    </a:lnR>
                    <a:lnT>
                      <a:noFill/>
                    </a:lnT>
                    <a:lnB>
                      <a:noFill/>
                    </a:lnB>
                    <a:noFill/>
                  </a:tcPr>
                </a:tc>
                <a:extLst>
                  <a:ext uri="{0D108BD9-81ED-4DB2-BD59-A6C34878D82A}">
                    <a16:rowId xmlns:a16="http://schemas.microsoft.com/office/drawing/2014/main" val="1836887305"/>
                  </a:ext>
                </a:extLst>
              </a:tr>
              <a:tr h="0">
                <a:tc>
                  <a:txBody>
                    <a:bodyPr/>
                    <a:lstStyle/>
                    <a:p>
                      <a:pPr>
                        <a:buNone/>
                      </a:pPr>
                      <a:r>
                        <a:rPr lang="en-US" b="1" dirty="0"/>
                        <a:t>2. Satellite Data</a:t>
                      </a:r>
                      <a:endParaRPr lang="en-US" dirty="0"/>
                    </a:p>
                  </a:txBody>
                  <a:tcPr anchor="ctr">
                    <a:lnL>
                      <a:noFill/>
                    </a:lnL>
                    <a:lnR>
                      <a:noFill/>
                    </a:lnR>
                    <a:lnT>
                      <a:noFill/>
                    </a:lnT>
                    <a:lnB>
                      <a:noFill/>
                    </a:lnB>
                    <a:noFill/>
                  </a:tcPr>
                </a:tc>
                <a:tc>
                  <a:txBody>
                    <a:bodyPr/>
                    <a:lstStyle/>
                    <a:p>
                      <a:pPr>
                        <a:buNone/>
                      </a:pPr>
                      <a:r>
                        <a:rPr lang="en-US" dirty="0"/>
                        <a:t>Provides rainfall and weather info for the area</a:t>
                      </a:r>
                    </a:p>
                  </a:txBody>
                  <a:tcPr anchor="ctr">
                    <a:lnL>
                      <a:noFill/>
                    </a:lnL>
                    <a:lnR>
                      <a:noFill/>
                    </a:lnR>
                    <a:lnT>
                      <a:noFill/>
                    </a:lnT>
                    <a:lnB>
                      <a:noFill/>
                    </a:lnB>
                    <a:noFill/>
                  </a:tcPr>
                </a:tc>
                <a:tc>
                  <a:txBody>
                    <a:bodyPr/>
                    <a:lstStyle/>
                    <a:p>
                      <a:pPr>
                        <a:buNone/>
                      </a:pPr>
                      <a:r>
                        <a:rPr lang="en-US" dirty="0"/>
                        <a:t>NASA POWER, ISRO Bhuvan data</a:t>
                      </a:r>
                    </a:p>
                  </a:txBody>
                  <a:tcPr anchor="ctr">
                    <a:lnL>
                      <a:noFill/>
                    </a:lnL>
                    <a:lnR>
                      <a:noFill/>
                    </a:lnR>
                    <a:lnT>
                      <a:noFill/>
                    </a:lnT>
                    <a:lnB>
                      <a:noFill/>
                    </a:lnB>
                    <a:noFill/>
                  </a:tcPr>
                </a:tc>
                <a:extLst>
                  <a:ext uri="{0D108BD9-81ED-4DB2-BD59-A6C34878D82A}">
                    <a16:rowId xmlns:a16="http://schemas.microsoft.com/office/drawing/2014/main" val="2185618080"/>
                  </a:ext>
                </a:extLst>
              </a:tr>
              <a:tr h="0">
                <a:tc>
                  <a:txBody>
                    <a:bodyPr/>
                    <a:lstStyle/>
                    <a:p>
                      <a:pPr>
                        <a:buNone/>
                      </a:pPr>
                      <a:r>
                        <a:rPr lang="en-US" b="1" dirty="0"/>
                        <a:t>3. Computer / Laptop</a:t>
                      </a:r>
                      <a:endParaRPr lang="en-US" dirty="0"/>
                    </a:p>
                  </a:txBody>
                  <a:tcPr anchor="ctr">
                    <a:lnL>
                      <a:noFill/>
                    </a:lnL>
                    <a:lnR>
                      <a:noFill/>
                    </a:lnR>
                    <a:lnT>
                      <a:noFill/>
                    </a:lnT>
                    <a:lnB>
                      <a:noFill/>
                    </a:lnB>
                    <a:noFill/>
                  </a:tcPr>
                </a:tc>
                <a:tc>
                  <a:txBody>
                    <a:bodyPr/>
                    <a:lstStyle/>
                    <a:p>
                      <a:pPr>
                        <a:buNone/>
                      </a:pPr>
                      <a:r>
                        <a:rPr lang="en-US" dirty="0"/>
                        <a:t>Runs the code to process data and make predictions</a:t>
                      </a:r>
                    </a:p>
                  </a:txBody>
                  <a:tcPr anchor="ctr">
                    <a:lnL>
                      <a:noFill/>
                    </a:lnL>
                    <a:lnR>
                      <a:noFill/>
                    </a:lnR>
                    <a:lnT>
                      <a:noFill/>
                    </a:lnT>
                    <a:lnB>
                      <a:noFill/>
                    </a:lnB>
                    <a:noFill/>
                  </a:tcPr>
                </a:tc>
                <a:tc>
                  <a:txBody>
                    <a:bodyPr/>
                    <a:lstStyle/>
                    <a:p>
                      <a:pPr>
                        <a:buNone/>
                      </a:pPr>
                      <a:r>
                        <a:rPr lang="en-US" dirty="0"/>
                        <a:t>Any Windows/Linux PC with Python installed</a:t>
                      </a:r>
                    </a:p>
                  </a:txBody>
                  <a:tcPr anchor="ctr">
                    <a:lnL>
                      <a:noFill/>
                    </a:lnL>
                    <a:lnR>
                      <a:noFill/>
                    </a:lnR>
                    <a:lnT>
                      <a:noFill/>
                    </a:lnT>
                    <a:lnB>
                      <a:noFill/>
                    </a:lnB>
                    <a:noFill/>
                  </a:tcPr>
                </a:tc>
                <a:extLst>
                  <a:ext uri="{0D108BD9-81ED-4DB2-BD59-A6C34878D82A}">
                    <a16:rowId xmlns:a16="http://schemas.microsoft.com/office/drawing/2014/main" val="2921431048"/>
                  </a:ext>
                </a:extLst>
              </a:tr>
              <a:tr h="0">
                <a:tc>
                  <a:txBody>
                    <a:bodyPr/>
                    <a:lstStyle/>
                    <a:p>
                      <a:pPr>
                        <a:buNone/>
                      </a:pPr>
                      <a:r>
                        <a:rPr lang="en-US" b="1" dirty="0"/>
                        <a:t>4. Python Software</a:t>
                      </a:r>
                      <a:endParaRPr lang="en-US" dirty="0"/>
                    </a:p>
                  </a:txBody>
                  <a:tcPr anchor="ctr">
                    <a:lnL>
                      <a:noFill/>
                    </a:lnL>
                    <a:lnR>
                      <a:noFill/>
                    </a:lnR>
                    <a:lnT>
                      <a:noFill/>
                    </a:lnT>
                    <a:lnB>
                      <a:noFill/>
                    </a:lnB>
                    <a:noFill/>
                  </a:tcPr>
                </a:tc>
                <a:tc>
                  <a:txBody>
                    <a:bodyPr/>
                    <a:lstStyle/>
                    <a:p>
                      <a:pPr>
                        <a:buNone/>
                      </a:pPr>
                      <a:r>
                        <a:rPr lang="en-US" dirty="0"/>
                        <a:t>Writes and runs the program for prediction and SMS</a:t>
                      </a:r>
                    </a:p>
                  </a:txBody>
                  <a:tcPr anchor="ctr">
                    <a:lnL>
                      <a:noFill/>
                    </a:lnL>
                    <a:lnR>
                      <a:noFill/>
                    </a:lnR>
                    <a:lnT>
                      <a:noFill/>
                    </a:lnT>
                    <a:lnB>
                      <a:noFill/>
                    </a:lnB>
                    <a:noFill/>
                  </a:tcPr>
                </a:tc>
                <a:tc>
                  <a:txBody>
                    <a:bodyPr/>
                    <a:lstStyle/>
                    <a:p>
                      <a:pPr>
                        <a:buNone/>
                      </a:pPr>
                      <a:r>
                        <a:rPr lang="en-US" dirty="0"/>
                        <a:t>Python 3 with Pandas, NumPy, statsmodels</a:t>
                      </a:r>
                    </a:p>
                  </a:txBody>
                  <a:tcPr anchor="ctr">
                    <a:lnL>
                      <a:noFill/>
                    </a:lnL>
                    <a:lnR>
                      <a:noFill/>
                    </a:lnR>
                    <a:lnT>
                      <a:noFill/>
                    </a:lnT>
                    <a:lnB>
                      <a:noFill/>
                    </a:lnB>
                    <a:noFill/>
                  </a:tcPr>
                </a:tc>
                <a:extLst>
                  <a:ext uri="{0D108BD9-81ED-4DB2-BD59-A6C34878D82A}">
                    <a16:rowId xmlns:a16="http://schemas.microsoft.com/office/drawing/2014/main" val="3191582631"/>
                  </a:ext>
                </a:extLst>
              </a:tr>
              <a:tr h="0">
                <a:tc>
                  <a:txBody>
                    <a:bodyPr/>
                    <a:lstStyle/>
                    <a:p>
                      <a:pPr>
                        <a:buNone/>
                      </a:pPr>
                      <a:r>
                        <a:rPr lang="en-US" b="1" dirty="0"/>
                        <a:t>5. Machine Learning Model</a:t>
                      </a:r>
                      <a:endParaRPr lang="en-US" dirty="0"/>
                    </a:p>
                  </a:txBody>
                  <a:tcPr anchor="ctr">
                    <a:lnL>
                      <a:noFill/>
                    </a:lnL>
                    <a:lnR>
                      <a:noFill/>
                    </a:lnR>
                    <a:lnT>
                      <a:noFill/>
                    </a:lnT>
                    <a:lnB>
                      <a:noFill/>
                    </a:lnB>
                    <a:noFill/>
                  </a:tcPr>
                </a:tc>
                <a:tc>
                  <a:txBody>
                    <a:bodyPr/>
                    <a:lstStyle/>
                    <a:p>
                      <a:pPr>
                        <a:buNone/>
                      </a:pPr>
                      <a:r>
                        <a:rPr lang="en-US" dirty="0"/>
                        <a:t>Predicts upcoming rainfall</a:t>
                      </a:r>
                    </a:p>
                  </a:txBody>
                  <a:tcPr anchor="ctr">
                    <a:lnL>
                      <a:noFill/>
                    </a:lnL>
                    <a:lnR>
                      <a:noFill/>
                    </a:lnR>
                    <a:lnT>
                      <a:noFill/>
                    </a:lnT>
                    <a:lnB>
                      <a:noFill/>
                    </a:lnB>
                    <a:noFill/>
                  </a:tcPr>
                </a:tc>
                <a:tc>
                  <a:txBody>
                    <a:bodyPr/>
                    <a:lstStyle/>
                    <a:p>
                      <a:pPr>
                        <a:buNone/>
                      </a:pPr>
                      <a:r>
                        <a:rPr lang="en-US" dirty="0"/>
                        <a:t>ARIMA or Linear Regression in Python</a:t>
                      </a:r>
                    </a:p>
                  </a:txBody>
                  <a:tcPr anchor="ctr">
                    <a:lnL>
                      <a:noFill/>
                    </a:lnL>
                    <a:lnR>
                      <a:noFill/>
                    </a:lnR>
                    <a:lnT>
                      <a:noFill/>
                    </a:lnT>
                    <a:lnB>
                      <a:noFill/>
                    </a:lnB>
                    <a:noFill/>
                  </a:tcPr>
                </a:tc>
                <a:extLst>
                  <a:ext uri="{0D108BD9-81ED-4DB2-BD59-A6C34878D82A}">
                    <a16:rowId xmlns:a16="http://schemas.microsoft.com/office/drawing/2014/main" val="941085398"/>
                  </a:ext>
                </a:extLst>
              </a:tr>
              <a:tr h="0">
                <a:tc>
                  <a:txBody>
                    <a:bodyPr/>
                    <a:lstStyle/>
                    <a:p>
                      <a:pPr>
                        <a:buNone/>
                      </a:pPr>
                      <a:r>
                        <a:rPr lang="en-US" b="1" dirty="0"/>
                        <a:t>6. SMS Sending Method</a:t>
                      </a:r>
                      <a:endParaRPr lang="en-US" dirty="0"/>
                    </a:p>
                  </a:txBody>
                  <a:tcPr anchor="ctr">
                    <a:lnL>
                      <a:noFill/>
                    </a:lnL>
                    <a:lnR>
                      <a:noFill/>
                    </a:lnR>
                    <a:lnT>
                      <a:noFill/>
                    </a:lnT>
                    <a:lnB>
                      <a:noFill/>
                    </a:lnB>
                    <a:noFill/>
                  </a:tcPr>
                </a:tc>
                <a:tc>
                  <a:txBody>
                    <a:bodyPr/>
                    <a:lstStyle/>
                    <a:p>
                      <a:pPr>
                        <a:buNone/>
                      </a:pPr>
                      <a:r>
                        <a:rPr lang="en-US" dirty="0"/>
                        <a:t>Sends advice to farmers as a normal message (SMS)</a:t>
                      </a:r>
                    </a:p>
                  </a:txBody>
                  <a:tcPr anchor="ctr">
                    <a:lnL>
                      <a:noFill/>
                    </a:lnL>
                    <a:lnR>
                      <a:noFill/>
                    </a:lnR>
                    <a:lnT>
                      <a:noFill/>
                    </a:lnT>
                    <a:lnB>
                      <a:noFill/>
                    </a:lnB>
                    <a:noFill/>
                  </a:tcPr>
                </a:tc>
                <a:tc>
                  <a:txBody>
                    <a:bodyPr/>
                    <a:lstStyle/>
                    <a:p>
                      <a:pPr>
                        <a:buNone/>
                      </a:pPr>
                      <a:r>
                        <a:rPr lang="en-US" dirty="0"/>
                        <a:t>SIM800L GSM module or Twilio API</a:t>
                      </a:r>
                    </a:p>
                  </a:txBody>
                  <a:tcPr anchor="ctr">
                    <a:lnL>
                      <a:noFill/>
                    </a:lnL>
                    <a:lnR>
                      <a:noFill/>
                    </a:lnR>
                    <a:lnT>
                      <a:noFill/>
                    </a:lnT>
                    <a:lnB>
                      <a:noFill/>
                    </a:lnB>
                    <a:noFill/>
                  </a:tcPr>
                </a:tc>
                <a:extLst>
                  <a:ext uri="{0D108BD9-81ED-4DB2-BD59-A6C34878D82A}">
                    <a16:rowId xmlns:a16="http://schemas.microsoft.com/office/drawing/2014/main" val="1696576741"/>
                  </a:ext>
                </a:extLst>
              </a:tr>
              <a:tr h="0">
                <a:tc>
                  <a:txBody>
                    <a:bodyPr/>
                    <a:lstStyle/>
                    <a:p>
                      <a:pPr>
                        <a:buNone/>
                      </a:pPr>
                      <a:r>
                        <a:rPr lang="en-US" b="1" dirty="0"/>
                        <a:t>7. Farmer Data File</a:t>
                      </a:r>
                      <a:endParaRPr lang="en-US" dirty="0"/>
                    </a:p>
                  </a:txBody>
                  <a:tcPr anchor="ctr">
                    <a:lnL>
                      <a:noFill/>
                    </a:lnL>
                    <a:lnR>
                      <a:noFill/>
                    </a:lnR>
                    <a:lnT>
                      <a:noFill/>
                    </a:lnT>
                    <a:lnB>
                      <a:noFill/>
                    </a:lnB>
                    <a:noFill/>
                  </a:tcPr>
                </a:tc>
                <a:tc>
                  <a:txBody>
                    <a:bodyPr/>
                    <a:lstStyle/>
                    <a:p>
                      <a:pPr>
                        <a:buNone/>
                      </a:pPr>
                      <a:r>
                        <a:rPr lang="en-US" dirty="0"/>
                        <a:t>Stores farmer’s name, crop, mobile number, etc.</a:t>
                      </a:r>
                    </a:p>
                  </a:txBody>
                  <a:tcPr anchor="ctr">
                    <a:lnL>
                      <a:noFill/>
                    </a:lnL>
                    <a:lnR>
                      <a:noFill/>
                    </a:lnR>
                    <a:lnT>
                      <a:noFill/>
                    </a:lnT>
                    <a:lnB>
                      <a:noFill/>
                    </a:lnB>
                    <a:noFill/>
                  </a:tcPr>
                </a:tc>
                <a:tc>
                  <a:txBody>
                    <a:bodyPr/>
                    <a:lstStyle/>
                    <a:p>
                      <a:pPr>
                        <a:buNone/>
                      </a:pPr>
                      <a:r>
                        <a:rPr lang="en-US" dirty="0"/>
                        <a:t>Excel or CSV file</a:t>
                      </a:r>
                    </a:p>
                  </a:txBody>
                  <a:tcPr anchor="ctr">
                    <a:lnL>
                      <a:noFill/>
                    </a:lnL>
                    <a:lnR>
                      <a:noFill/>
                    </a:lnR>
                    <a:lnT>
                      <a:noFill/>
                    </a:lnT>
                    <a:lnB>
                      <a:noFill/>
                    </a:lnB>
                    <a:noFill/>
                  </a:tcPr>
                </a:tc>
                <a:extLst>
                  <a:ext uri="{0D108BD9-81ED-4DB2-BD59-A6C34878D82A}">
                    <a16:rowId xmlns:a16="http://schemas.microsoft.com/office/drawing/2014/main" val="2616930627"/>
                  </a:ext>
                </a:extLst>
              </a:tr>
            </a:tbl>
          </a:graphicData>
        </a:graphic>
      </p:graphicFrame>
    </p:spTree>
  </p:cSld>
  <p:clrMapOvr>
    <a:masterClrMapping/>
  </p:clrMapOvr>
  <p:transition>
    <p:cut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790487"/>
          </a:xfrm>
        </p:spPr>
        <p:txBody>
          <a:bodyPr/>
          <a:lstStyle/>
          <a:p>
            <a:r>
              <a:rPr lang="en-IN" b="1" dirty="0"/>
              <a:t>ALGORITHMS/METHODOLOGY</a:t>
            </a:r>
          </a:p>
        </p:txBody>
      </p:sp>
      <p:sp>
        <p:nvSpPr>
          <p:cNvPr id="3" name="Content Placeholder 2"/>
          <p:cNvSpPr>
            <a:spLocks noGrp="1"/>
          </p:cNvSpPr>
          <p:nvPr>
            <p:ph idx="1"/>
          </p:nvPr>
        </p:nvSpPr>
        <p:spPr>
          <a:xfrm>
            <a:off x="609600" y="1145512"/>
            <a:ext cx="10972800" cy="5305530"/>
          </a:xfrm>
        </p:spPr>
        <p:txBody>
          <a:bodyPr>
            <a:normAutofit fontScale="25000" lnSpcReduction="20000"/>
          </a:bodyPr>
          <a:lstStyle/>
          <a:p>
            <a:pPr marL="0" indent="0">
              <a:buNone/>
            </a:pPr>
            <a:r>
              <a:rPr lang="en-US" sz="6800" b="1" dirty="0"/>
              <a:t>1. Data Acquisition</a:t>
            </a:r>
            <a:endParaRPr lang="en-US" sz="6800" dirty="0"/>
          </a:p>
          <a:p>
            <a:pPr marL="0" indent="0">
              <a:buNone/>
            </a:pPr>
            <a:r>
              <a:rPr lang="en-US" sz="6800" dirty="0"/>
              <a:t>The user uploads a crop image using the Streamlit interface.</a:t>
            </a:r>
          </a:p>
          <a:p>
            <a:pPr marL="0" indent="0">
              <a:buNone/>
            </a:pPr>
            <a:r>
              <a:rPr lang="en-US" sz="6800" dirty="0"/>
              <a:t>The system captures the current location or city input for weather data retrieval.</a:t>
            </a:r>
          </a:p>
          <a:p>
            <a:pPr marL="0" indent="0">
              <a:buNone/>
            </a:pPr>
            <a:r>
              <a:rPr lang="en-US" sz="6800" b="1" dirty="0"/>
              <a:t>2. Image Preprocessing</a:t>
            </a:r>
            <a:endParaRPr lang="en-US" sz="6800" dirty="0"/>
          </a:p>
          <a:p>
            <a:pPr marL="0" indent="0">
              <a:buNone/>
            </a:pPr>
            <a:r>
              <a:rPr lang="en-US" sz="6800" dirty="0"/>
              <a:t>The uploaded image is converted into a suitable format using OpenCV.</a:t>
            </a:r>
          </a:p>
          <a:p>
            <a:pPr marL="0" indent="0">
              <a:buNone/>
            </a:pPr>
            <a:r>
              <a:rPr lang="en-US" sz="6800" dirty="0"/>
              <a:t>Noise reduction and resizing are performed for better analysis accuracy.</a:t>
            </a:r>
          </a:p>
          <a:p>
            <a:pPr marL="0" indent="0">
              <a:buNone/>
            </a:pPr>
            <a:r>
              <a:rPr lang="en-US" sz="6800" b="1" dirty="0"/>
              <a:t>3. Feature Extraction</a:t>
            </a:r>
            <a:endParaRPr lang="en-US" sz="6800" dirty="0"/>
          </a:p>
          <a:p>
            <a:pPr marL="0" indent="0">
              <a:buNone/>
            </a:pPr>
            <a:r>
              <a:rPr lang="en-US" sz="6800" dirty="0"/>
              <a:t>Important visual features (color, texture, shape) are extracted from the image.</a:t>
            </a:r>
          </a:p>
          <a:p>
            <a:pPr marL="0" indent="0">
              <a:buNone/>
            </a:pPr>
            <a:r>
              <a:rPr lang="en-US" sz="6800" dirty="0"/>
              <a:t>The extracted data is converted into numerical form for processing.</a:t>
            </a:r>
          </a:p>
          <a:p>
            <a:pPr marL="0" indent="0">
              <a:buNone/>
            </a:pPr>
            <a:r>
              <a:rPr lang="en-US" sz="6800" b="1" dirty="0"/>
              <a:t>4. Crop Health Analysis</a:t>
            </a:r>
            <a:endParaRPr lang="en-US" sz="6800" dirty="0"/>
          </a:p>
          <a:p>
            <a:pPr marL="0" indent="0">
              <a:buNone/>
            </a:pPr>
            <a:r>
              <a:rPr lang="en-US" sz="6800" dirty="0"/>
              <a:t>The model analyzes the crop image to identify diseases or deficiencies.</a:t>
            </a:r>
          </a:p>
          <a:p>
            <a:pPr marL="0" indent="0">
              <a:buNone/>
            </a:pPr>
            <a:r>
              <a:rPr lang="en-US" sz="6800" dirty="0"/>
              <a:t>AI-based detection algorithms classify the health condition.</a:t>
            </a:r>
          </a:p>
          <a:p>
            <a:pPr marL="0" indent="0">
              <a:buNone/>
            </a:pPr>
            <a:r>
              <a:rPr lang="en-US" sz="6800" b="1" dirty="0"/>
              <a:t>5. Weather Data Integration</a:t>
            </a:r>
            <a:endParaRPr lang="en-US" sz="6800" dirty="0"/>
          </a:p>
          <a:p>
            <a:pPr marL="0" indent="0">
              <a:buNone/>
            </a:pPr>
            <a:r>
              <a:rPr lang="en-US" sz="6800" dirty="0"/>
              <a:t>Real-time weather information is fetched using API requests.</a:t>
            </a:r>
          </a:p>
          <a:p>
            <a:pPr marL="0" indent="0">
              <a:buNone/>
            </a:pPr>
            <a:r>
              <a:rPr lang="en-US" sz="6800" dirty="0"/>
              <a:t>Parameters like temperature, humidity, and rainfall are analyzed.</a:t>
            </a:r>
          </a:p>
          <a:p>
            <a:pPr marL="0" indent="0">
              <a:buNone/>
            </a:pPr>
            <a:r>
              <a:rPr lang="en-US" sz="6800" b="1" dirty="0"/>
              <a:t>6. Advisory Generation</a:t>
            </a:r>
            <a:endParaRPr lang="en-US" sz="6800" dirty="0"/>
          </a:p>
          <a:p>
            <a:pPr marL="0" indent="0">
              <a:buNone/>
            </a:pPr>
            <a:r>
              <a:rPr lang="en-US" sz="6800" dirty="0"/>
              <a:t>The system combines image analysis and weather data.</a:t>
            </a:r>
          </a:p>
          <a:p>
            <a:pPr marL="0" indent="0">
              <a:buNone/>
            </a:pPr>
            <a:r>
              <a:rPr lang="en-US" sz="6800" dirty="0"/>
              <a:t>Generates an advisory report suggesting best practices, treatments, and irrigation schedules.</a:t>
            </a:r>
          </a:p>
          <a:p>
            <a:pPr marL="0" indent="0">
              <a:buNone/>
            </a:pPr>
            <a:r>
              <a:rPr lang="en-US" sz="6800" b="1" dirty="0"/>
              <a:t>7. Report Generation</a:t>
            </a:r>
            <a:endParaRPr lang="en-US" sz="6800" dirty="0"/>
          </a:p>
          <a:p>
            <a:pPr marL="0" indent="0">
              <a:buNone/>
            </a:pPr>
            <a:r>
              <a:rPr lang="en-US" sz="6800" dirty="0"/>
              <a:t>The final report is displayed and can be exported as a </a:t>
            </a:r>
            <a:r>
              <a:rPr lang="en-US" sz="6800" b="1" dirty="0"/>
              <a:t>PDF</a:t>
            </a:r>
            <a:r>
              <a:rPr lang="en-US" sz="6800" dirty="0"/>
              <a:t>.</a:t>
            </a:r>
          </a:p>
          <a:p>
            <a:pPr marL="0" indent="0">
              <a:buNone/>
            </a:pPr>
            <a:r>
              <a:rPr lang="en-US" sz="6800" dirty="0"/>
              <a:t>Includes weather summary, crop health status, and expert recommendations.</a:t>
            </a:r>
          </a:p>
          <a:p>
            <a:pPr marL="0" indent="0">
              <a:buNone/>
            </a:pPr>
            <a:endParaRPr lang="en-IN" dirty="0"/>
          </a:p>
        </p:txBody>
      </p:sp>
    </p:spTree>
    <p:extLst>
      <p:ext uri="{BB962C8B-B14F-4D97-AF65-F5344CB8AC3E}">
        <p14:creationId xmlns:p14="http://schemas.microsoft.com/office/powerpoint/2010/main" val="1782230710"/>
      </p:ext>
    </p:extLst>
  </p:cSld>
  <p:clrMapOvr>
    <a:masterClrMapping/>
  </p:clrMapOvr>
  <p:transition>
    <p:cut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18926-8090-682C-C25D-AA5124D02417}"/>
              </a:ext>
            </a:extLst>
          </p:cNvPr>
          <p:cNvSpPr>
            <a:spLocks noGrp="1"/>
          </p:cNvSpPr>
          <p:nvPr>
            <p:ph type="title"/>
          </p:nvPr>
        </p:nvSpPr>
        <p:spPr>
          <a:xfrm>
            <a:off x="609600" y="274638"/>
            <a:ext cx="10972800" cy="750294"/>
          </a:xfrm>
        </p:spPr>
        <p:txBody>
          <a:bodyPr>
            <a:normAutofit fontScale="90000"/>
          </a:bodyPr>
          <a:lstStyle/>
          <a:p>
            <a:r>
              <a:rPr lang="en-IN" b="1" dirty="0"/>
              <a:t>TESTING</a:t>
            </a:r>
          </a:p>
        </p:txBody>
      </p:sp>
      <p:sp>
        <p:nvSpPr>
          <p:cNvPr id="3" name="Content Placeholder 2">
            <a:extLst>
              <a:ext uri="{FF2B5EF4-FFF2-40B4-BE49-F238E27FC236}">
                <a16:creationId xmlns:a16="http://schemas.microsoft.com/office/drawing/2014/main" id="{1DFC81E7-A123-98A9-1C2C-F0E6FF42CDCC}"/>
              </a:ext>
            </a:extLst>
          </p:cNvPr>
          <p:cNvSpPr>
            <a:spLocks noGrp="1"/>
          </p:cNvSpPr>
          <p:nvPr>
            <p:ph idx="1"/>
          </p:nvPr>
        </p:nvSpPr>
        <p:spPr>
          <a:xfrm>
            <a:off x="609600" y="1125415"/>
            <a:ext cx="10972800" cy="5596931"/>
          </a:xfrm>
        </p:spPr>
        <p:txBody>
          <a:bodyPr>
            <a:noAutofit/>
          </a:bodyPr>
          <a:lstStyle/>
          <a:p>
            <a:pPr marL="0" indent="0">
              <a:buNone/>
            </a:pPr>
            <a:r>
              <a:rPr lang="en-US" sz="1500" b="1" dirty="0"/>
              <a:t>1. Unit Testing</a:t>
            </a:r>
            <a:endParaRPr lang="en-US" sz="1500" dirty="0"/>
          </a:p>
          <a:p>
            <a:pPr marL="0" indent="0">
              <a:buNone/>
            </a:pPr>
            <a:r>
              <a:rPr lang="en-US" sz="1500" dirty="0"/>
              <a:t>Each module (image processing, weather API, and advisory logic) was tested individually.</a:t>
            </a:r>
          </a:p>
          <a:p>
            <a:pPr marL="0" indent="0">
              <a:buNone/>
            </a:pPr>
            <a:r>
              <a:rPr lang="en-US" sz="1500" dirty="0"/>
              <a:t>Ensured that input and output values of every function worked correctly.</a:t>
            </a:r>
          </a:p>
          <a:p>
            <a:pPr marL="0" indent="0">
              <a:buNone/>
            </a:pPr>
            <a:r>
              <a:rPr lang="en-US" sz="1500" dirty="0"/>
              <a:t>Example: Testing OpenCV green detection and weather data retrieval separately.</a:t>
            </a:r>
          </a:p>
          <a:p>
            <a:pPr marL="0" indent="0">
              <a:buNone/>
            </a:pPr>
            <a:r>
              <a:rPr lang="en-US" sz="1500" b="1" dirty="0"/>
              <a:t>2. Integration Testing</a:t>
            </a:r>
            <a:endParaRPr lang="en-US" sz="1500" dirty="0"/>
          </a:p>
          <a:p>
            <a:pPr marL="0" indent="0">
              <a:buNone/>
            </a:pPr>
            <a:r>
              <a:rPr lang="en-US" sz="1500" dirty="0"/>
              <a:t>Verified that all modules communicate properly.</a:t>
            </a:r>
          </a:p>
          <a:p>
            <a:pPr marL="0" indent="0">
              <a:buNone/>
            </a:pPr>
            <a:r>
              <a:rPr lang="en-US" sz="1500" dirty="0"/>
              <a:t>Checked data flow from image upload → processing → report generation.</a:t>
            </a:r>
          </a:p>
          <a:p>
            <a:pPr marL="0" indent="0">
              <a:buNone/>
            </a:pPr>
            <a:r>
              <a:rPr lang="en-US" sz="1500" dirty="0"/>
              <a:t>Ensured smooth integration between </a:t>
            </a:r>
            <a:r>
              <a:rPr lang="en-US" sz="1500" b="1" dirty="0"/>
              <a:t>AI model</a:t>
            </a:r>
            <a:r>
              <a:rPr lang="en-US" sz="1500" dirty="0"/>
              <a:t>, </a:t>
            </a:r>
            <a:r>
              <a:rPr lang="en-US" sz="1500" b="1" dirty="0"/>
              <a:t>weather API</a:t>
            </a:r>
            <a:r>
              <a:rPr lang="en-US" sz="1500" dirty="0"/>
              <a:t>, and </a:t>
            </a:r>
            <a:r>
              <a:rPr lang="en-US" sz="1500" b="1" dirty="0"/>
              <a:t>Streamlit interface</a:t>
            </a:r>
            <a:r>
              <a:rPr lang="en-US" sz="1500" dirty="0"/>
              <a:t>.</a:t>
            </a:r>
          </a:p>
          <a:p>
            <a:pPr marL="0" indent="0">
              <a:buNone/>
            </a:pPr>
            <a:r>
              <a:rPr lang="en-US" sz="1500" b="1" dirty="0"/>
              <a:t>3. System Testing</a:t>
            </a:r>
            <a:endParaRPr lang="en-US" sz="1500" dirty="0"/>
          </a:p>
          <a:p>
            <a:pPr marL="0" indent="0">
              <a:buNone/>
            </a:pPr>
            <a:r>
              <a:rPr lang="en-US" sz="1500" dirty="0"/>
              <a:t>The complete system was tested in a simulated environment.</a:t>
            </a:r>
          </a:p>
          <a:p>
            <a:pPr marL="0" indent="0">
              <a:buNone/>
            </a:pPr>
            <a:r>
              <a:rPr lang="en-US" sz="1500" dirty="0"/>
              <a:t>Tested real crop images and different weather conditions.</a:t>
            </a:r>
          </a:p>
          <a:p>
            <a:pPr marL="0" indent="0">
              <a:buNone/>
            </a:pPr>
            <a:r>
              <a:rPr lang="en-US" sz="1500" dirty="0"/>
              <a:t>Verified the overall performance, usability, and report accuracy.</a:t>
            </a:r>
          </a:p>
          <a:p>
            <a:pPr marL="0" indent="0">
              <a:buNone/>
            </a:pPr>
            <a:r>
              <a:rPr lang="en-US" sz="1500" b="1" dirty="0"/>
              <a:t>4. Performance Testing</a:t>
            </a:r>
            <a:endParaRPr lang="en-US" sz="1500" dirty="0"/>
          </a:p>
          <a:p>
            <a:pPr marL="0" indent="0">
              <a:buNone/>
            </a:pPr>
            <a:r>
              <a:rPr lang="en-US" sz="1500" dirty="0"/>
              <a:t>Tested the speed of image analysis and report generation.</a:t>
            </a:r>
          </a:p>
          <a:p>
            <a:pPr marL="0" indent="0">
              <a:buNone/>
            </a:pPr>
            <a:r>
              <a:rPr lang="en-US" sz="1500" dirty="0"/>
              <a:t>Ensured the system responds quickly even for high-resolution images.</a:t>
            </a:r>
          </a:p>
          <a:p>
            <a:pPr marL="0" indent="0">
              <a:buNone/>
            </a:pPr>
            <a:r>
              <a:rPr lang="en-US" sz="1500" dirty="0"/>
              <a:t>Evaluated memory usage and API response time.</a:t>
            </a:r>
          </a:p>
          <a:p>
            <a:pPr marL="0" indent="0">
              <a:buNone/>
            </a:pPr>
            <a:r>
              <a:rPr lang="en-US" sz="1500" b="1" dirty="0"/>
              <a:t>5. User Acceptance Testing (UAT)</a:t>
            </a:r>
            <a:endParaRPr lang="en-US" sz="1500" dirty="0"/>
          </a:p>
          <a:p>
            <a:pPr marL="0" indent="0">
              <a:buNone/>
            </a:pPr>
            <a:r>
              <a:rPr lang="en-US" sz="1500" dirty="0"/>
              <a:t>End-users (farmers/students) tested the system interface.</a:t>
            </a:r>
          </a:p>
          <a:p>
            <a:pPr marL="0" indent="0">
              <a:buNone/>
            </a:pPr>
            <a:r>
              <a:rPr lang="en-US" sz="1500" dirty="0"/>
              <a:t>Gathered feedback on clarity of recommendations and ease of use.</a:t>
            </a:r>
          </a:p>
          <a:p>
            <a:pPr marL="0" indent="0">
              <a:buNone/>
            </a:pPr>
            <a:r>
              <a:rPr lang="en-US" sz="1500" dirty="0"/>
              <a:t>Made improvements based on user suggestions.</a:t>
            </a:r>
          </a:p>
          <a:p>
            <a:endParaRPr lang="en-IN" sz="1600" dirty="0"/>
          </a:p>
        </p:txBody>
      </p:sp>
    </p:spTree>
    <p:extLst>
      <p:ext uri="{BB962C8B-B14F-4D97-AF65-F5344CB8AC3E}">
        <p14:creationId xmlns:p14="http://schemas.microsoft.com/office/powerpoint/2010/main" val="755320650"/>
      </p:ext>
    </p:extLst>
  </p:cSld>
  <p:clrMapOvr>
    <a:masterClrMapping/>
  </p:clrMapOvr>
  <p:transition>
    <p:cut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DFED6-C3E3-562B-23BC-6DCF1DB6740E}"/>
              </a:ext>
            </a:extLst>
          </p:cNvPr>
          <p:cNvSpPr>
            <a:spLocks noGrp="1"/>
          </p:cNvSpPr>
          <p:nvPr>
            <p:ph type="title"/>
          </p:nvPr>
        </p:nvSpPr>
        <p:spPr>
          <a:xfrm>
            <a:off x="609600" y="274638"/>
            <a:ext cx="10972800" cy="1143000"/>
          </a:xfrm>
        </p:spPr>
        <p:txBody>
          <a:bodyPr/>
          <a:lstStyle/>
          <a:p>
            <a:r>
              <a:rPr lang="en-IN" b="1" dirty="0"/>
              <a:t>TEST CASES/VALIDATION TESTING</a:t>
            </a:r>
          </a:p>
        </p:txBody>
      </p:sp>
      <p:graphicFrame>
        <p:nvGraphicFramePr>
          <p:cNvPr id="4" name="Content Placeholder 3">
            <a:extLst>
              <a:ext uri="{FF2B5EF4-FFF2-40B4-BE49-F238E27FC236}">
                <a16:creationId xmlns:a16="http://schemas.microsoft.com/office/drawing/2014/main" id="{DFBCB7E5-6AC0-343E-5ED8-1AE3215DA550}"/>
              </a:ext>
            </a:extLst>
          </p:cNvPr>
          <p:cNvGraphicFramePr>
            <a:graphicFrameLocks noGrp="1"/>
          </p:cNvGraphicFramePr>
          <p:nvPr>
            <p:ph idx="1"/>
            <p:extLst>
              <p:ext uri="{D42A27DB-BD31-4B8C-83A1-F6EECF244321}">
                <p14:modId xmlns:p14="http://schemas.microsoft.com/office/powerpoint/2010/main" val="1351123441"/>
              </p:ext>
            </p:extLst>
          </p:nvPr>
        </p:nvGraphicFramePr>
        <p:xfrm>
          <a:off x="422032" y="1417638"/>
          <a:ext cx="11404876" cy="5192164"/>
        </p:xfrm>
        <a:graphic>
          <a:graphicData uri="http://schemas.openxmlformats.org/drawingml/2006/table">
            <a:tbl>
              <a:tblPr/>
              <a:tblGrid>
                <a:gridCol w="1629268">
                  <a:extLst>
                    <a:ext uri="{9D8B030D-6E8A-4147-A177-3AD203B41FA5}">
                      <a16:colId xmlns:a16="http://schemas.microsoft.com/office/drawing/2014/main" val="2641515938"/>
                    </a:ext>
                  </a:extLst>
                </a:gridCol>
                <a:gridCol w="1629268">
                  <a:extLst>
                    <a:ext uri="{9D8B030D-6E8A-4147-A177-3AD203B41FA5}">
                      <a16:colId xmlns:a16="http://schemas.microsoft.com/office/drawing/2014/main" val="1875099227"/>
                    </a:ext>
                  </a:extLst>
                </a:gridCol>
                <a:gridCol w="1629268">
                  <a:extLst>
                    <a:ext uri="{9D8B030D-6E8A-4147-A177-3AD203B41FA5}">
                      <a16:colId xmlns:a16="http://schemas.microsoft.com/office/drawing/2014/main" val="4163607067"/>
                    </a:ext>
                  </a:extLst>
                </a:gridCol>
                <a:gridCol w="1629268">
                  <a:extLst>
                    <a:ext uri="{9D8B030D-6E8A-4147-A177-3AD203B41FA5}">
                      <a16:colId xmlns:a16="http://schemas.microsoft.com/office/drawing/2014/main" val="2439701305"/>
                    </a:ext>
                  </a:extLst>
                </a:gridCol>
                <a:gridCol w="1629268">
                  <a:extLst>
                    <a:ext uri="{9D8B030D-6E8A-4147-A177-3AD203B41FA5}">
                      <a16:colId xmlns:a16="http://schemas.microsoft.com/office/drawing/2014/main" val="401284990"/>
                    </a:ext>
                  </a:extLst>
                </a:gridCol>
                <a:gridCol w="1629268">
                  <a:extLst>
                    <a:ext uri="{9D8B030D-6E8A-4147-A177-3AD203B41FA5}">
                      <a16:colId xmlns:a16="http://schemas.microsoft.com/office/drawing/2014/main" val="1203605248"/>
                    </a:ext>
                  </a:extLst>
                </a:gridCol>
                <a:gridCol w="1629268">
                  <a:extLst>
                    <a:ext uri="{9D8B030D-6E8A-4147-A177-3AD203B41FA5}">
                      <a16:colId xmlns:a16="http://schemas.microsoft.com/office/drawing/2014/main" val="3436722077"/>
                    </a:ext>
                  </a:extLst>
                </a:gridCol>
              </a:tblGrid>
              <a:tr h="268636">
                <a:tc>
                  <a:txBody>
                    <a:bodyPr/>
                    <a:lstStyle/>
                    <a:p>
                      <a:pPr>
                        <a:buNone/>
                      </a:pPr>
                      <a:r>
                        <a:rPr lang="en-IN" sz="1400" b="1" dirty="0"/>
                        <a:t>Test Case ID</a:t>
                      </a:r>
                      <a:endParaRPr lang="en-IN" sz="1400" dirty="0"/>
                    </a:p>
                  </a:txBody>
                  <a:tcPr marL="41907" marR="41907" marT="20954" marB="20954" anchor="ctr">
                    <a:lnL>
                      <a:noFill/>
                    </a:lnL>
                    <a:lnR>
                      <a:noFill/>
                    </a:lnR>
                    <a:lnT>
                      <a:noFill/>
                    </a:lnT>
                    <a:lnB>
                      <a:noFill/>
                    </a:lnB>
                    <a:noFill/>
                  </a:tcPr>
                </a:tc>
                <a:tc>
                  <a:txBody>
                    <a:bodyPr/>
                    <a:lstStyle/>
                    <a:p>
                      <a:pPr>
                        <a:buNone/>
                      </a:pPr>
                      <a:r>
                        <a:rPr lang="en-IN" sz="1400" b="1" dirty="0"/>
                        <a:t>Module</a:t>
                      </a:r>
                      <a:endParaRPr lang="en-IN" sz="1400" dirty="0"/>
                    </a:p>
                  </a:txBody>
                  <a:tcPr marL="41907" marR="41907" marT="20954" marB="20954" anchor="ctr">
                    <a:lnL>
                      <a:noFill/>
                    </a:lnL>
                    <a:lnR>
                      <a:noFill/>
                    </a:lnR>
                    <a:lnT>
                      <a:noFill/>
                    </a:lnT>
                    <a:lnB>
                      <a:noFill/>
                    </a:lnB>
                    <a:noFill/>
                  </a:tcPr>
                </a:tc>
                <a:tc>
                  <a:txBody>
                    <a:bodyPr/>
                    <a:lstStyle/>
                    <a:p>
                      <a:pPr>
                        <a:buNone/>
                      </a:pPr>
                      <a:r>
                        <a:rPr lang="en-IN" sz="1400" b="1" dirty="0"/>
                        <a:t>Test Scenario</a:t>
                      </a:r>
                      <a:endParaRPr lang="en-IN" sz="1400" dirty="0"/>
                    </a:p>
                  </a:txBody>
                  <a:tcPr marL="41907" marR="41907" marT="20954" marB="20954" anchor="ctr">
                    <a:lnL>
                      <a:noFill/>
                    </a:lnL>
                    <a:lnR>
                      <a:noFill/>
                    </a:lnR>
                    <a:lnT>
                      <a:noFill/>
                    </a:lnT>
                    <a:lnB>
                      <a:noFill/>
                    </a:lnB>
                    <a:noFill/>
                  </a:tcPr>
                </a:tc>
                <a:tc>
                  <a:txBody>
                    <a:bodyPr/>
                    <a:lstStyle/>
                    <a:p>
                      <a:pPr>
                        <a:buNone/>
                      </a:pPr>
                      <a:r>
                        <a:rPr lang="en-IN" sz="1400" b="1" dirty="0"/>
                        <a:t>Input</a:t>
                      </a:r>
                      <a:endParaRPr lang="en-IN" sz="1400" dirty="0"/>
                    </a:p>
                  </a:txBody>
                  <a:tcPr marL="41907" marR="41907" marT="20954" marB="20954" anchor="ctr">
                    <a:lnL>
                      <a:noFill/>
                    </a:lnL>
                    <a:lnR>
                      <a:noFill/>
                    </a:lnR>
                    <a:lnT>
                      <a:noFill/>
                    </a:lnT>
                    <a:lnB>
                      <a:noFill/>
                    </a:lnB>
                    <a:noFill/>
                  </a:tcPr>
                </a:tc>
                <a:tc>
                  <a:txBody>
                    <a:bodyPr/>
                    <a:lstStyle/>
                    <a:p>
                      <a:pPr>
                        <a:buNone/>
                      </a:pPr>
                      <a:r>
                        <a:rPr lang="en-IN" sz="1400" b="1" dirty="0"/>
                        <a:t>Expected Output</a:t>
                      </a:r>
                      <a:endParaRPr lang="en-IN" sz="1400" dirty="0"/>
                    </a:p>
                  </a:txBody>
                  <a:tcPr marL="41907" marR="41907" marT="20954" marB="20954" anchor="ctr">
                    <a:lnL>
                      <a:noFill/>
                    </a:lnL>
                    <a:lnR>
                      <a:noFill/>
                    </a:lnR>
                    <a:lnT>
                      <a:noFill/>
                    </a:lnT>
                    <a:lnB>
                      <a:noFill/>
                    </a:lnB>
                    <a:noFill/>
                  </a:tcPr>
                </a:tc>
                <a:tc>
                  <a:txBody>
                    <a:bodyPr/>
                    <a:lstStyle/>
                    <a:p>
                      <a:pPr>
                        <a:buNone/>
                      </a:pPr>
                      <a:r>
                        <a:rPr lang="en-IN" sz="1400" b="1" dirty="0"/>
                        <a:t>Actual Result</a:t>
                      </a:r>
                      <a:endParaRPr lang="en-IN" sz="1400" dirty="0"/>
                    </a:p>
                  </a:txBody>
                  <a:tcPr marL="41907" marR="41907" marT="20954" marB="20954" anchor="ctr">
                    <a:lnL>
                      <a:noFill/>
                    </a:lnL>
                    <a:lnR>
                      <a:noFill/>
                    </a:lnR>
                    <a:lnT>
                      <a:noFill/>
                    </a:lnT>
                    <a:lnB>
                      <a:noFill/>
                    </a:lnB>
                    <a:noFill/>
                  </a:tcPr>
                </a:tc>
                <a:tc>
                  <a:txBody>
                    <a:bodyPr/>
                    <a:lstStyle/>
                    <a:p>
                      <a:pPr>
                        <a:buNone/>
                      </a:pPr>
                      <a:r>
                        <a:rPr lang="en-IN" sz="1400" b="1" dirty="0"/>
                        <a:t>Status</a:t>
                      </a:r>
                      <a:endParaRPr lang="en-IN" sz="1400" dirty="0"/>
                    </a:p>
                  </a:txBody>
                  <a:tcPr marL="41907" marR="41907" marT="20954" marB="20954" anchor="ctr">
                    <a:lnL>
                      <a:noFill/>
                    </a:lnL>
                    <a:lnR>
                      <a:noFill/>
                    </a:lnR>
                    <a:lnT>
                      <a:noFill/>
                    </a:lnT>
                    <a:lnB>
                      <a:noFill/>
                    </a:lnB>
                    <a:noFill/>
                  </a:tcPr>
                </a:tc>
                <a:extLst>
                  <a:ext uri="{0D108BD9-81ED-4DB2-BD59-A6C34878D82A}">
                    <a16:rowId xmlns:a16="http://schemas.microsoft.com/office/drawing/2014/main" val="730067195"/>
                  </a:ext>
                </a:extLst>
              </a:tr>
              <a:tr h="624535">
                <a:tc>
                  <a:txBody>
                    <a:bodyPr/>
                    <a:lstStyle/>
                    <a:p>
                      <a:pPr>
                        <a:buNone/>
                      </a:pPr>
                      <a:r>
                        <a:rPr lang="en-IN" sz="1400" dirty="0"/>
                        <a:t>TC01</a:t>
                      </a:r>
                    </a:p>
                  </a:txBody>
                  <a:tcPr marL="41907" marR="41907" marT="20954" marB="20954" anchor="ctr">
                    <a:lnL>
                      <a:noFill/>
                    </a:lnL>
                    <a:lnR>
                      <a:noFill/>
                    </a:lnR>
                    <a:lnT>
                      <a:noFill/>
                    </a:lnT>
                    <a:lnB>
                      <a:noFill/>
                    </a:lnB>
                    <a:noFill/>
                  </a:tcPr>
                </a:tc>
                <a:tc>
                  <a:txBody>
                    <a:bodyPr/>
                    <a:lstStyle/>
                    <a:p>
                      <a:pPr>
                        <a:buNone/>
                      </a:pPr>
                      <a:r>
                        <a:rPr lang="en-IN" sz="1400" dirty="0"/>
                        <a:t>Image Upload</a:t>
                      </a:r>
                    </a:p>
                  </a:txBody>
                  <a:tcPr marL="41907" marR="41907" marT="20954" marB="20954" anchor="ctr">
                    <a:lnL>
                      <a:noFill/>
                    </a:lnL>
                    <a:lnR>
                      <a:noFill/>
                    </a:lnR>
                    <a:lnT>
                      <a:noFill/>
                    </a:lnT>
                    <a:lnB>
                      <a:noFill/>
                    </a:lnB>
                    <a:noFill/>
                  </a:tcPr>
                </a:tc>
                <a:tc>
                  <a:txBody>
                    <a:bodyPr/>
                    <a:lstStyle/>
                    <a:p>
                      <a:pPr>
                        <a:buNone/>
                      </a:pPr>
                      <a:r>
                        <a:rPr lang="en-US" sz="1400" dirty="0"/>
                        <a:t>Verify if image upload works correctly</a:t>
                      </a:r>
                    </a:p>
                  </a:txBody>
                  <a:tcPr marL="41907" marR="41907" marT="20954" marB="20954" anchor="ctr">
                    <a:lnL>
                      <a:noFill/>
                    </a:lnL>
                    <a:lnR>
                      <a:noFill/>
                    </a:lnR>
                    <a:lnT>
                      <a:noFill/>
                    </a:lnT>
                    <a:lnB>
                      <a:noFill/>
                    </a:lnB>
                    <a:noFill/>
                  </a:tcPr>
                </a:tc>
                <a:tc>
                  <a:txBody>
                    <a:bodyPr/>
                    <a:lstStyle/>
                    <a:p>
                      <a:pPr>
                        <a:buNone/>
                      </a:pPr>
                      <a:r>
                        <a:rPr lang="en-IN" sz="1400" dirty="0"/>
                        <a:t>Upload </a:t>
                      </a:r>
                      <a:r>
                        <a:rPr lang="en-IN" sz="1400" dirty="0">
                          <a:latin typeface="Courier New" panose="02070309020205020404" pitchFamily="49" charset="0"/>
                        </a:rPr>
                        <a:t>.jpg</a:t>
                      </a:r>
                      <a:r>
                        <a:rPr lang="en-IN" sz="1400" dirty="0"/>
                        <a:t> / </a:t>
                      </a:r>
                      <a:r>
                        <a:rPr lang="en-IN" sz="1400" dirty="0">
                          <a:latin typeface="Courier New" panose="02070309020205020404" pitchFamily="49" charset="0"/>
                        </a:rPr>
                        <a:t>.png</a:t>
                      </a:r>
                      <a:r>
                        <a:rPr lang="en-IN" sz="1400" dirty="0"/>
                        <a:t> file</a:t>
                      </a:r>
                    </a:p>
                  </a:txBody>
                  <a:tcPr marL="41907" marR="41907" marT="20954" marB="20954" anchor="ctr">
                    <a:lnL>
                      <a:noFill/>
                    </a:lnL>
                    <a:lnR>
                      <a:noFill/>
                    </a:lnR>
                    <a:lnT>
                      <a:noFill/>
                    </a:lnT>
                    <a:lnB>
                      <a:noFill/>
                    </a:lnB>
                    <a:noFill/>
                  </a:tcPr>
                </a:tc>
                <a:tc>
                  <a:txBody>
                    <a:bodyPr/>
                    <a:lstStyle/>
                    <a:p>
                      <a:pPr>
                        <a:buNone/>
                      </a:pPr>
                      <a:r>
                        <a:rPr lang="en-US" sz="1400" dirty="0"/>
                        <a:t>Image successfully uploaded and displayed</a:t>
                      </a:r>
                    </a:p>
                  </a:txBody>
                  <a:tcPr marL="41907" marR="41907" marT="20954" marB="20954" anchor="ctr">
                    <a:lnL>
                      <a:noFill/>
                    </a:lnL>
                    <a:lnR>
                      <a:noFill/>
                    </a:lnR>
                    <a:lnT>
                      <a:noFill/>
                    </a:lnT>
                    <a:lnB>
                      <a:noFill/>
                    </a:lnB>
                    <a:noFill/>
                  </a:tcPr>
                </a:tc>
                <a:tc>
                  <a:txBody>
                    <a:bodyPr/>
                    <a:lstStyle/>
                    <a:p>
                      <a:pPr>
                        <a:buNone/>
                      </a:pPr>
                      <a:r>
                        <a:rPr lang="en-IN" sz="1400" dirty="0"/>
                        <a:t>Image preview displayed</a:t>
                      </a:r>
                    </a:p>
                  </a:txBody>
                  <a:tcPr marL="41907" marR="41907" marT="20954" marB="20954" anchor="ctr">
                    <a:lnL>
                      <a:noFill/>
                    </a:lnL>
                    <a:lnR>
                      <a:noFill/>
                    </a:lnR>
                    <a:lnT>
                      <a:noFill/>
                    </a:lnT>
                    <a:lnB>
                      <a:noFill/>
                    </a:lnB>
                    <a:noFill/>
                  </a:tcPr>
                </a:tc>
                <a:tc>
                  <a:txBody>
                    <a:bodyPr/>
                    <a:lstStyle/>
                    <a:p>
                      <a:pPr>
                        <a:buNone/>
                      </a:pPr>
                      <a:r>
                        <a:rPr lang="en-IN" sz="1400" dirty="0"/>
                        <a:t>✅ Pass</a:t>
                      </a:r>
                    </a:p>
                  </a:txBody>
                  <a:tcPr marL="41907" marR="41907" marT="20954" marB="20954" anchor="ctr">
                    <a:lnL>
                      <a:noFill/>
                    </a:lnL>
                    <a:lnR>
                      <a:noFill/>
                    </a:lnR>
                    <a:lnT>
                      <a:noFill/>
                    </a:lnT>
                    <a:lnB>
                      <a:noFill/>
                    </a:lnB>
                    <a:noFill/>
                  </a:tcPr>
                </a:tc>
                <a:extLst>
                  <a:ext uri="{0D108BD9-81ED-4DB2-BD59-A6C34878D82A}">
                    <a16:rowId xmlns:a16="http://schemas.microsoft.com/office/drawing/2014/main" val="903329741"/>
                  </a:ext>
                </a:extLst>
              </a:tr>
              <a:tr h="624535">
                <a:tc>
                  <a:txBody>
                    <a:bodyPr/>
                    <a:lstStyle/>
                    <a:p>
                      <a:pPr>
                        <a:buNone/>
                      </a:pPr>
                      <a:r>
                        <a:rPr lang="en-IN" sz="1400" dirty="0"/>
                        <a:t>TC02</a:t>
                      </a:r>
                    </a:p>
                  </a:txBody>
                  <a:tcPr marL="41907" marR="41907" marT="20954" marB="20954" anchor="ctr">
                    <a:lnL>
                      <a:noFill/>
                    </a:lnL>
                    <a:lnR>
                      <a:noFill/>
                    </a:lnR>
                    <a:lnT>
                      <a:noFill/>
                    </a:lnT>
                    <a:lnB>
                      <a:noFill/>
                    </a:lnB>
                    <a:noFill/>
                  </a:tcPr>
                </a:tc>
                <a:tc>
                  <a:txBody>
                    <a:bodyPr/>
                    <a:lstStyle/>
                    <a:p>
                      <a:pPr>
                        <a:buNone/>
                      </a:pPr>
                      <a:r>
                        <a:rPr lang="en-IN" sz="1400" dirty="0"/>
                        <a:t>Weather API</a:t>
                      </a:r>
                    </a:p>
                  </a:txBody>
                  <a:tcPr marL="41907" marR="41907" marT="20954" marB="20954" anchor="ctr">
                    <a:lnL>
                      <a:noFill/>
                    </a:lnL>
                    <a:lnR>
                      <a:noFill/>
                    </a:lnR>
                    <a:lnT>
                      <a:noFill/>
                    </a:lnT>
                    <a:lnB>
                      <a:noFill/>
                    </a:lnB>
                    <a:noFill/>
                  </a:tcPr>
                </a:tc>
                <a:tc>
                  <a:txBody>
                    <a:bodyPr/>
                    <a:lstStyle/>
                    <a:p>
                      <a:pPr>
                        <a:buNone/>
                      </a:pPr>
                      <a:r>
                        <a:rPr lang="en-IN" sz="1400" dirty="0"/>
                        <a:t>Validate weather data retrieval</a:t>
                      </a:r>
                    </a:p>
                  </a:txBody>
                  <a:tcPr marL="41907" marR="41907" marT="20954" marB="20954" anchor="ctr">
                    <a:lnL>
                      <a:noFill/>
                    </a:lnL>
                    <a:lnR>
                      <a:noFill/>
                    </a:lnR>
                    <a:lnT>
                      <a:noFill/>
                    </a:lnT>
                    <a:lnB>
                      <a:noFill/>
                    </a:lnB>
                    <a:noFill/>
                  </a:tcPr>
                </a:tc>
                <a:tc>
                  <a:txBody>
                    <a:bodyPr/>
                    <a:lstStyle/>
                    <a:p>
                      <a:pPr>
                        <a:buNone/>
                      </a:pPr>
                      <a:r>
                        <a:rPr lang="en-IN" sz="1400" dirty="0"/>
                        <a:t>City = "Chennai"</a:t>
                      </a:r>
                    </a:p>
                  </a:txBody>
                  <a:tcPr marL="41907" marR="41907" marT="20954" marB="20954" anchor="ctr">
                    <a:lnL>
                      <a:noFill/>
                    </a:lnL>
                    <a:lnR>
                      <a:noFill/>
                    </a:lnR>
                    <a:lnT>
                      <a:noFill/>
                    </a:lnT>
                    <a:lnB>
                      <a:noFill/>
                    </a:lnB>
                    <a:noFill/>
                  </a:tcPr>
                </a:tc>
                <a:tc>
                  <a:txBody>
                    <a:bodyPr/>
                    <a:lstStyle/>
                    <a:p>
                      <a:pPr>
                        <a:buNone/>
                      </a:pPr>
                      <a:r>
                        <a:rPr lang="en-US" sz="1400" dirty="0"/>
                        <a:t>Fetch temperature, humidity, and wind speed</a:t>
                      </a:r>
                    </a:p>
                  </a:txBody>
                  <a:tcPr marL="41907" marR="41907" marT="20954" marB="20954" anchor="ctr">
                    <a:lnL>
                      <a:noFill/>
                    </a:lnL>
                    <a:lnR>
                      <a:noFill/>
                    </a:lnR>
                    <a:lnT>
                      <a:noFill/>
                    </a:lnT>
                    <a:lnB>
                      <a:noFill/>
                    </a:lnB>
                    <a:noFill/>
                  </a:tcPr>
                </a:tc>
                <a:tc>
                  <a:txBody>
                    <a:bodyPr/>
                    <a:lstStyle/>
                    <a:p>
                      <a:pPr>
                        <a:buNone/>
                      </a:pPr>
                      <a:r>
                        <a:rPr lang="en-IN" sz="1400" dirty="0"/>
                        <a:t>Data displayed correctly</a:t>
                      </a:r>
                    </a:p>
                  </a:txBody>
                  <a:tcPr marL="41907" marR="41907" marT="20954" marB="20954" anchor="ctr">
                    <a:lnL>
                      <a:noFill/>
                    </a:lnL>
                    <a:lnR>
                      <a:noFill/>
                    </a:lnR>
                    <a:lnT>
                      <a:noFill/>
                    </a:lnT>
                    <a:lnB>
                      <a:noFill/>
                    </a:lnB>
                    <a:noFill/>
                  </a:tcPr>
                </a:tc>
                <a:tc>
                  <a:txBody>
                    <a:bodyPr/>
                    <a:lstStyle/>
                    <a:p>
                      <a:pPr>
                        <a:buNone/>
                      </a:pPr>
                      <a:r>
                        <a:rPr lang="en-IN" sz="1400" dirty="0"/>
                        <a:t>✅ Pass</a:t>
                      </a:r>
                    </a:p>
                  </a:txBody>
                  <a:tcPr marL="41907" marR="41907" marT="20954" marB="20954" anchor="ctr">
                    <a:lnL>
                      <a:noFill/>
                    </a:lnL>
                    <a:lnR>
                      <a:noFill/>
                    </a:lnR>
                    <a:lnT>
                      <a:noFill/>
                    </a:lnT>
                    <a:lnB>
                      <a:noFill/>
                    </a:lnB>
                    <a:noFill/>
                  </a:tcPr>
                </a:tc>
                <a:extLst>
                  <a:ext uri="{0D108BD9-81ED-4DB2-BD59-A6C34878D82A}">
                    <a16:rowId xmlns:a16="http://schemas.microsoft.com/office/drawing/2014/main" val="2877592188"/>
                  </a:ext>
                </a:extLst>
              </a:tr>
              <a:tr h="498896">
                <a:tc>
                  <a:txBody>
                    <a:bodyPr/>
                    <a:lstStyle/>
                    <a:p>
                      <a:pPr>
                        <a:buNone/>
                      </a:pPr>
                      <a:r>
                        <a:rPr lang="en-IN" sz="1400" dirty="0"/>
                        <a:t>TC03</a:t>
                      </a:r>
                    </a:p>
                  </a:txBody>
                  <a:tcPr marL="41907" marR="41907" marT="20954" marB="20954" anchor="ctr">
                    <a:lnL>
                      <a:noFill/>
                    </a:lnL>
                    <a:lnR>
                      <a:noFill/>
                    </a:lnR>
                    <a:lnT>
                      <a:noFill/>
                    </a:lnT>
                    <a:lnB>
                      <a:noFill/>
                    </a:lnB>
                    <a:noFill/>
                  </a:tcPr>
                </a:tc>
                <a:tc>
                  <a:txBody>
                    <a:bodyPr/>
                    <a:lstStyle/>
                    <a:p>
                      <a:pPr>
                        <a:buNone/>
                      </a:pPr>
                      <a:r>
                        <a:rPr lang="en-IN" sz="1400" dirty="0"/>
                        <a:t>Crop Health Analysis</a:t>
                      </a:r>
                    </a:p>
                  </a:txBody>
                  <a:tcPr marL="41907" marR="41907" marT="20954" marB="20954" anchor="ctr">
                    <a:lnL>
                      <a:noFill/>
                    </a:lnL>
                    <a:lnR>
                      <a:noFill/>
                    </a:lnR>
                    <a:lnT>
                      <a:noFill/>
                    </a:lnT>
                    <a:lnB>
                      <a:noFill/>
                    </a:lnB>
                    <a:noFill/>
                  </a:tcPr>
                </a:tc>
                <a:tc>
                  <a:txBody>
                    <a:bodyPr/>
                    <a:lstStyle/>
                    <a:p>
                      <a:pPr>
                        <a:buNone/>
                      </a:pPr>
                      <a:r>
                        <a:rPr lang="en-IN" sz="1400" dirty="0"/>
                        <a:t>Check green area detection</a:t>
                      </a:r>
                    </a:p>
                  </a:txBody>
                  <a:tcPr marL="41907" marR="41907" marT="20954" marB="20954" anchor="ctr">
                    <a:lnL>
                      <a:noFill/>
                    </a:lnL>
                    <a:lnR>
                      <a:noFill/>
                    </a:lnR>
                    <a:lnT>
                      <a:noFill/>
                    </a:lnT>
                    <a:lnB>
                      <a:noFill/>
                    </a:lnB>
                    <a:noFill/>
                  </a:tcPr>
                </a:tc>
                <a:tc>
                  <a:txBody>
                    <a:bodyPr/>
                    <a:lstStyle/>
                    <a:p>
                      <a:pPr>
                        <a:buNone/>
                      </a:pPr>
                      <a:r>
                        <a:rPr lang="en-US" sz="1400" dirty="0"/>
                        <a:t>Crop image with 70% green</a:t>
                      </a:r>
                    </a:p>
                  </a:txBody>
                  <a:tcPr marL="41907" marR="41907" marT="20954" marB="20954" anchor="ctr">
                    <a:lnL>
                      <a:noFill/>
                    </a:lnL>
                    <a:lnR>
                      <a:noFill/>
                    </a:lnR>
                    <a:lnT>
                      <a:noFill/>
                    </a:lnT>
                    <a:lnB>
                      <a:noFill/>
                    </a:lnB>
                    <a:noFill/>
                  </a:tcPr>
                </a:tc>
                <a:tc>
                  <a:txBody>
                    <a:bodyPr/>
                    <a:lstStyle/>
                    <a:p>
                      <a:pPr>
                        <a:buNone/>
                      </a:pPr>
                      <a:r>
                        <a:rPr lang="en-IN" sz="1400" dirty="0"/>
                        <a:t>Green percentage between 65–75%</a:t>
                      </a:r>
                    </a:p>
                  </a:txBody>
                  <a:tcPr marL="41907" marR="41907" marT="20954" marB="20954" anchor="ctr">
                    <a:lnL>
                      <a:noFill/>
                    </a:lnL>
                    <a:lnR>
                      <a:noFill/>
                    </a:lnR>
                    <a:lnT>
                      <a:noFill/>
                    </a:lnT>
                    <a:lnB>
                      <a:noFill/>
                    </a:lnB>
                    <a:noFill/>
                  </a:tcPr>
                </a:tc>
                <a:tc>
                  <a:txBody>
                    <a:bodyPr/>
                    <a:lstStyle/>
                    <a:p>
                      <a:pPr>
                        <a:buNone/>
                      </a:pPr>
                      <a:r>
                        <a:rPr lang="en-IN" sz="1400" dirty="0"/>
                        <a:t>Correct calculation shown</a:t>
                      </a:r>
                    </a:p>
                  </a:txBody>
                  <a:tcPr marL="41907" marR="41907" marT="20954" marB="20954" anchor="ctr">
                    <a:lnL>
                      <a:noFill/>
                    </a:lnL>
                    <a:lnR>
                      <a:noFill/>
                    </a:lnR>
                    <a:lnT>
                      <a:noFill/>
                    </a:lnT>
                    <a:lnB>
                      <a:noFill/>
                    </a:lnB>
                    <a:noFill/>
                  </a:tcPr>
                </a:tc>
                <a:tc>
                  <a:txBody>
                    <a:bodyPr/>
                    <a:lstStyle/>
                    <a:p>
                      <a:pPr>
                        <a:buNone/>
                      </a:pPr>
                      <a:r>
                        <a:rPr lang="en-IN" sz="1400" dirty="0"/>
                        <a:t>✅ Pass</a:t>
                      </a:r>
                    </a:p>
                  </a:txBody>
                  <a:tcPr marL="41907" marR="41907" marT="20954" marB="20954" anchor="ctr">
                    <a:lnL>
                      <a:noFill/>
                    </a:lnL>
                    <a:lnR>
                      <a:noFill/>
                    </a:lnR>
                    <a:lnT>
                      <a:noFill/>
                    </a:lnT>
                    <a:lnB>
                      <a:noFill/>
                    </a:lnB>
                    <a:noFill/>
                  </a:tcPr>
                </a:tc>
                <a:extLst>
                  <a:ext uri="{0D108BD9-81ED-4DB2-BD59-A6C34878D82A}">
                    <a16:rowId xmlns:a16="http://schemas.microsoft.com/office/drawing/2014/main" val="303336790"/>
                  </a:ext>
                </a:extLst>
              </a:tr>
              <a:tr h="729156">
                <a:tc>
                  <a:txBody>
                    <a:bodyPr/>
                    <a:lstStyle/>
                    <a:p>
                      <a:pPr>
                        <a:buNone/>
                      </a:pPr>
                      <a:r>
                        <a:rPr lang="en-IN" sz="1400" dirty="0"/>
                        <a:t>TC04</a:t>
                      </a:r>
                    </a:p>
                  </a:txBody>
                  <a:tcPr marL="41907" marR="41907" marT="20954" marB="20954" anchor="ctr">
                    <a:lnL>
                      <a:noFill/>
                    </a:lnL>
                    <a:lnR>
                      <a:noFill/>
                    </a:lnR>
                    <a:lnT>
                      <a:noFill/>
                    </a:lnT>
                    <a:lnB>
                      <a:noFill/>
                    </a:lnB>
                    <a:noFill/>
                  </a:tcPr>
                </a:tc>
                <a:tc>
                  <a:txBody>
                    <a:bodyPr/>
                    <a:lstStyle/>
                    <a:p>
                      <a:pPr>
                        <a:buNone/>
                      </a:pPr>
                      <a:r>
                        <a:rPr lang="en-IN" sz="1400" dirty="0"/>
                        <a:t>No Image Input</a:t>
                      </a:r>
                    </a:p>
                  </a:txBody>
                  <a:tcPr marL="41907" marR="41907" marT="20954" marB="20954" anchor="ctr">
                    <a:lnL>
                      <a:noFill/>
                    </a:lnL>
                    <a:lnR>
                      <a:noFill/>
                    </a:lnR>
                    <a:lnT>
                      <a:noFill/>
                    </a:lnT>
                    <a:lnB>
                      <a:noFill/>
                    </a:lnB>
                    <a:noFill/>
                  </a:tcPr>
                </a:tc>
                <a:tc>
                  <a:txBody>
                    <a:bodyPr/>
                    <a:lstStyle/>
                    <a:p>
                      <a:pPr>
                        <a:buNone/>
                      </a:pPr>
                      <a:r>
                        <a:rPr lang="en-IN" sz="1400" dirty="0"/>
                        <a:t>Check system response for no image</a:t>
                      </a:r>
                    </a:p>
                  </a:txBody>
                  <a:tcPr marL="41907" marR="41907" marT="20954" marB="20954" anchor="ctr">
                    <a:lnL>
                      <a:noFill/>
                    </a:lnL>
                    <a:lnR>
                      <a:noFill/>
                    </a:lnR>
                    <a:lnT>
                      <a:noFill/>
                    </a:lnT>
                    <a:lnB>
                      <a:noFill/>
                    </a:lnB>
                    <a:noFill/>
                  </a:tcPr>
                </a:tc>
                <a:tc>
                  <a:txBody>
                    <a:bodyPr/>
                    <a:lstStyle/>
                    <a:p>
                      <a:pPr>
                        <a:buNone/>
                      </a:pPr>
                      <a:r>
                        <a:rPr lang="en-US" sz="1400" dirty="0"/>
                        <a:t>Click “Generate Report” without uploading image</a:t>
                      </a:r>
                    </a:p>
                  </a:txBody>
                  <a:tcPr marL="41907" marR="41907" marT="20954" marB="20954" anchor="ctr">
                    <a:lnL>
                      <a:noFill/>
                    </a:lnL>
                    <a:lnR>
                      <a:noFill/>
                    </a:lnR>
                    <a:lnT>
                      <a:noFill/>
                    </a:lnT>
                    <a:lnB>
                      <a:noFill/>
                    </a:lnB>
                    <a:noFill/>
                  </a:tcPr>
                </a:tc>
                <a:tc>
                  <a:txBody>
                    <a:bodyPr/>
                    <a:lstStyle/>
                    <a:p>
                      <a:pPr>
                        <a:buNone/>
                      </a:pPr>
                      <a:r>
                        <a:rPr lang="en-US" sz="1400" dirty="0"/>
                        <a:t>Show warning “No image uploaded”</a:t>
                      </a:r>
                    </a:p>
                  </a:txBody>
                  <a:tcPr marL="41907" marR="41907" marT="20954" marB="20954" anchor="ctr">
                    <a:lnL>
                      <a:noFill/>
                    </a:lnL>
                    <a:lnR>
                      <a:noFill/>
                    </a:lnR>
                    <a:lnT>
                      <a:noFill/>
                    </a:lnT>
                    <a:lnB>
                      <a:noFill/>
                    </a:lnB>
                    <a:noFill/>
                  </a:tcPr>
                </a:tc>
                <a:tc>
                  <a:txBody>
                    <a:bodyPr/>
                    <a:lstStyle/>
                    <a:p>
                      <a:pPr>
                        <a:buNone/>
                      </a:pPr>
                      <a:r>
                        <a:rPr lang="en-IN" sz="1400" dirty="0"/>
                        <a:t>Warning message displayed</a:t>
                      </a:r>
                    </a:p>
                  </a:txBody>
                  <a:tcPr marL="41907" marR="41907" marT="20954" marB="20954" anchor="ctr">
                    <a:lnL>
                      <a:noFill/>
                    </a:lnL>
                    <a:lnR>
                      <a:noFill/>
                    </a:lnR>
                    <a:lnT>
                      <a:noFill/>
                    </a:lnT>
                    <a:lnB>
                      <a:noFill/>
                    </a:lnB>
                    <a:noFill/>
                  </a:tcPr>
                </a:tc>
                <a:tc>
                  <a:txBody>
                    <a:bodyPr/>
                    <a:lstStyle/>
                    <a:p>
                      <a:pPr>
                        <a:buNone/>
                      </a:pPr>
                      <a:r>
                        <a:rPr lang="en-IN" sz="1400" dirty="0"/>
                        <a:t>✅ Pass</a:t>
                      </a:r>
                    </a:p>
                  </a:txBody>
                  <a:tcPr marL="41907" marR="41907" marT="20954" marB="20954" anchor="ctr">
                    <a:lnL>
                      <a:noFill/>
                    </a:lnL>
                    <a:lnR>
                      <a:noFill/>
                    </a:lnR>
                    <a:lnT>
                      <a:noFill/>
                    </a:lnT>
                    <a:lnB>
                      <a:noFill/>
                    </a:lnB>
                    <a:noFill/>
                  </a:tcPr>
                </a:tc>
                <a:extLst>
                  <a:ext uri="{0D108BD9-81ED-4DB2-BD59-A6C34878D82A}">
                    <a16:rowId xmlns:a16="http://schemas.microsoft.com/office/drawing/2014/main" val="2978352223"/>
                  </a:ext>
                </a:extLst>
              </a:tr>
              <a:tr h="624535">
                <a:tc>
                  <a:txBody>
                    <a:bodyPr/>
                    <a:lstStyle/>
                    <a:p>
                      <a:pPr>
                        <a:buNone/>
                      </a:pPr>
                      <a:r>
                        <a:rPr lang="en-IN" sz="1400" dirty="0"/>
                        <a:t>TC05</a:t>
                      </a:r>
                    </a:p>
                  </a:txBody>
                  <a:tcPr marL="41907" marR="41907" marT="20954" marB="20954" anchor="ctr">
                    <a:lnL>
                      <a:noFill/>
                    </a:lnL>
                    <a:lnR>
                      <a:noFill/>
                    </a:lnR>
                    <a:lnT>
                      <a:noFill/>
                    </a:lnT>
                    <a:lnB>
                      <a:noFill/>
                    </a:lnB>
                    <a:noFill/>
                  </a:tcPr>
                </a:tc>
                <a:tc>
                  <a:txBody>
                    <a:bodyPr/>
                    <a:lstStyle/>
                    <a:p>
                      <a:pPr>
                        <a:buNone/>
                      </a:pPr>
                      <a:r>
                        <a:rPr lang="en-IN" sz="1400" dirty="0"/>
                        <a:t>Advisory Generation</a:t>
                      </a:r>
                    </a:p>
                  </a:txBody>
                  <a:tcPr marL="41907" marR="41907" marT="20954" marB="20954" anchor="ctr">
                    <a:lnL>
                      <a:noFill/>
                    </a:lnL>
                    <a:lnR>
                      <a:noFill/>
                    </a:lnR>
                    <a:lnT>
                      <a:noFill/>
                    </a:lnT>
                    <a:lnB>
                      <a:noFill/>
                    </a:lnB>
                    <a:noFill/>
                  </a:tcPr>
                </a:tc>
                <a:tc>
                  <a:txBody>
                    <a:bodyPr/>
                    <a:lstStyle/>
                    <a:p>
                      <a:pPr>
                        <a:buNone/>
                      </a:pPr>
                      <a:r>
                        <a:rPr lang="en-IN" sz="1400" dirty="0"/>
                        <a:t>Validate smart recommendation logic</a:t>
                      </a:r>
                    </a:p>
                  </a:txBody>
                  <a:tcPr marL="41907" marR="41907" marT="20954" marB="20954" anchor="ctr">
                    <a:lnL>
                      <a:noFill/>
                    </a:lnL>
                    <a:lnR>
                      <a:noFill/>
                    </a:lnR>
                    <a:lnT>
                      <a:noFill/>
                    </a:lnT>
                    <a:lnB>
                      <a:noFill/>
                    </a:lnB>
                    <a:noFill/>
                  </a:tcPr>
                </a:tc>
                <a:tc>
                  <a:txBody>
                    <a:bodyPr/>
                    <a:lstStyle/>
                    <a:p>
                      <a:pPr>
                        <a:buNone/>
                      </a:pPr>
                      <a:r>
                        <a:rPr lang="en-IN" sz="1400" dirty="0"/>
                        <a:t>Healthy crop + Rain forecast</a:t>
                      </a:r>
                    </a:p>
                  </a:txBody>
                  <a:tcPr marL="41907" marR="41907" marT="20954" marB="20954" anchor="ctr">
                    <a:lnL>
                      <a:noFill/>
                    </a:lnL>
                    <a:lnR>
                      <a:noFill/>
                    </a:lnR>
                    <a:lnT>
                      <a:noFill/>
                    </a:lnT>
                    <a:lnB>
                      <a:noFill/>
                    </a:lnB>
                    <a:noFill/>
                  </a:tcPr>
                </a:tc>
                <a:tc>
                  <a:txBody>
                    <a:bodyPr/>
                    <a:lstStyle/>
                    <a:p>
                      <a:pPr>
                        <a:buNone/>
                      </a:pPr>
                      <a:r>
                        <a:rPr lang="en-IN" sz="1400" dirty="0"/>
                        <a:t>Display “Delay irrigation”</a:t>
                      </a:r>
                    </a:p>
                  </a:txBody>
                  <a:tcPr marL="41907" marR="41907" marT="20954" marB="20954" anchor="ctr">
                    <a:lnL>
                      <a:noFill/>
                    </a:lnL>
                    <a:lnR>
                      <a:noFill/>
                    </a:lnR>
                    <a:lnT>
                      <a:noFill/>
                    </a:lnT>
                    <a:lnB>
                      <a:noFill/>
                    </a:lnB>
                    <a:noFill/>
                  </a:tcPr>
                </a:tc>
                <a:tc>
                  <a:txBody>
                    <a:bodyPr/>
                    <a:lstStyle/>
                    <a:p>
                      <a:pPr>
                        <a:buNone/>
                      </a:pPr>
                      <a:r>
                        <a:rPr lang="en-IN" sz="1400" dirty="0"/>
                        <a:t>Correct recommendation shown</a:t>
                      </a:r>
                    </a:p>
                  </a:txBody>
                  <a:tcPr marL="41907" marR="41907" marT="20954" marB="20954" anchor="ctr">
                    <a:lnL>
                      <a:noFill/>
                    </a:lnL>
                    <a:lnR>
                      <a:noFill/>
                    </a:lnR>
                    <a:lnT>
                      <a:noFill/>
                    </a:lnT>
                    <a:lnB>
                      <a:noFill/>
                    </a:lnB>
                    <a:noFill/>
                  </a:tcPr>
                </a:tc>
                <a:tc>
                  <a:txBody>
                    <a:bodyPr/>
                    <a:lstStyle/>
                    <a:p>
                      <a:pPr>
                        <a:buNone/>
                      </a:pPr>
                      <a:r>
                        <a:rPr lang="en-IN" sz="1400" dirty="0"/>
                        <a:t>✅ Pass</a:t>
                      </a:r>
                    </a:p>
                  </a:txBody>
                  <a:tcPr marL="41907" marR="41907" marT="20954" marB="20954" anchor="ctr">
                    <a:lnL>
                      <a:noFill/>
                    </a:lnL>
                    <a:lnR>
                      <a:noFill/>
                    </a:lnR>
                    <a:lnT>
                      <a:noFill/>
                    </a:lnT>
                    <a:lnB>
                      <a:noFill/>
                    </a:lnB>
                    <a:noFill/>
                  </a:tcPr>
                </a:tc>
                <a:extLst>
                  <a:ext uri="{0D108BD9-81ED-4DB2-BD59-A6C34878D82A}">
                    <a16:rowId xmlns:a16="http://schemas.microsoft.com/office/drawing/2014/main" val="984985258"/>
                  </a:ext>
                </a:extLst>
              </a:tr>
              <a:tr h="624535">
                <a:tc>
                  <a:txBody>
                    <a:bodyPr/>
                    <a:lstStyle/>
                    <a:p>
                      <a:pPr>
                        <a:buNone/>
                      </a:pPr>
                      <a:r>
                        <a:rPr lang="en-IN" sz="1400" dirty="0"/>
                        <a:t>TC06</a:t>
                      </a:r>
                    </a:p>
                  </a:txBody>
                  <a:tcPr marL="41907" marR="41907" marT="20954" marB="20954" anchor="ctr">
                    <a:lnL>
                      <a:noFill/>
                    </a:lnL>
                    <a:lnR>
                      <a:noFill/>
                    </a:lnR>
                    <a:lnT>
                      <a:noFill/>
                    </a:lnT>
                    <a:lnB>
                      <a:noFill/>
                    </a:lnB>
                    <a:noFill/>
                  </a:tcPr>
                </a:tc>
                <a:tc>
                  <a:txBody>
                    <a:bodyPr/>
                    <a:lstStyle/>
                    <a:p>
                      <a:pPr>
                        <a:buNone/>
                      </a:pPr>
                      <a:r>
                        <a:rPr lang="en-IN" sz="1400" dirty="0"/>
                        <a:t>Report Generation</a:t>
                      </a:r>
                    </a:p>
                  </a:txBody>
                  <a:tcPr marL="41907" marR="41907" marT="20954" marB="20954" anchor="ctr">
                    <a:lnL>
                      <a:noFill/>
                    </a:lnL>
                    <a:lnR>
                      <a:noFill/>
                    </a:lnR>
                    <a:lnT>
                      <a:noFill/>
                    </a:lnT>
                    <a:lnB>
                      <a:noFill/>
                    </a:lnB>
                    <a:noFill/>
                  </a:tcPr>
                </a:tc>
                <a:tc>
                  <a:txBody>
                    <a:bodyPr/>
                    <a:lstStyle/>
                    <a:p>
                      <a:pPr>
                        <a:buNone/>
                      </a:pPr>
                      <a:r>
                        <a:rPr lang="en-US" sz="1400" dirty="0"/>
                        <a:t>Verify report creation and download</a:t>
                      </a:r>
                    </a:p>
                  </a:txBody>
                  <a:tcPr marL="41907" marR="41907" marT="20954" marB="20954" anchor="ctr">
                    <a:lnL>
                      <a:noFill/>
                    </a:lnL>
                    <a:lnR>
                      <a:noFill/>
                    </a:lnR>
                    <a:lnT>
                      <a:noFill/>
                    </a:lnT>
                    <a:lnB>
                      <a:noFill/>
                    </a:lnB>
                    <a:noFill/>
                  </a:tcPr>
                </a:tc>
                <a:tc>
                  <a:txBody>
                    <a:bodyPr/>
                    <a:lstStyle/>
                    <a:p>
                      <a:pPr>
                        <a:buNone/>
                      </a:pPr>
                      <a:r>
                        <a:rPr lang="en-IN" sz="1400" dirty="0"/>
                        <a:t>Generate Report</a:t>
                      </a:r>
                    </a:p>
                  </a:txBody>
                  <a:tcPr marL="41907" marR="41907" marT="20954" marB="20954" anchor="ctr">
                    <a:lnL>
                      <a:noFill/>
                    </a:lnL>
                    <a:lnR>
                      <a:noFill/>
                    </a:lnR>
                    <a:lnT>
                      <a:noFill/>
                    </a:lnT>
                    <a:lnB>
                      <a:noFill/>
                    </a:lnB>
                    <a:noFill/>
                  </a:tcPr>
                </a:tc>
                <a:tc>
                  <a:txBody>
                    <a:bodyPr/>
                    <a:lstStyle/>
                    <a:p>
                      <a:pPr>
                        <a:buNone/>
                      </a:pPr>
                      <a:r>
                        <a:rPr lang="en-US" sz="1400" dirty="0"/>
                        <a:t>TXT and PDF reports created</a:t>
                      </a:r>
                    </a:p>
                  </a:txBody>
                  <a:tcPr marL="41907" marR="41907" marT="20954" marB="20954" anchor="ctr">
                    <a:lnL>
                      <a:noFill/>
                    </a:lnL>
                    <a:lnR>
                      <a:noFill/>
                    </a:lnR>
                    <a:lnT>
                      <a:noFill/>
                    </a:lnT>
                    <a:lnB>
                      <a:noFill/>
                    </a:lnB>
                    <a:noFill/>
                  </a:tcPr>
                </a:tc>
                <a:tc>
                  <a:txBody>
                    <a:bodyPr/>
                    <a:lstStyle/>
                    <a:p>
                      <a:pPr>
                        <a:buNone/>
                      </a:pPr>
                      <a:r>
                        <a:rPr lang="en-IN" sz="1400" dirty="0"/>
                        <a:t>Both files generated &amp; downloadable</a:t>
                      </a:r>
                    </a:p>
                  </a:txBody>
                  <a:tcPr marL="41907" marR="41907" marT="20954" marB="20954" anchor="ctr">
                    <a:lnL>
                      <a:noFill/>
                    </a:lnL>
                    <a:lnR>
                      <a:noFill/>
                    </a:lnR>
                    <a:lnT>
                      <a:noFill/>
                    </a:lnT>
                    <a:lnB>
                      <a:noFill/>
                    </a:lnB>
                    <a:noFill/>
                  </a:tcPr>
                </a:tc>
                <a:tc>
                  <a:txBody>
                    <a:bodyPr/>
                    <a:lstStyle/>
                    <a:p>
                      <a:pPr>
                        <a:buNone/>
                      </a:pPr>
                      <a:r>
                        <a:rPr lang="en-IN" sz="1400" dirty="0"/>
                        <a:t>✅ Pass</a:t>
                      </a:r>
                    </a:p>
                  </a:txBody>
                  <a:tcPr marL="41907" marR="41907" marT="20954" marB="20954" anchor="ctr">
                    <a:lnL>
                      <a:noFill/>
                    </a:lnL>
                    <a:lnR>
                      <a:noFill/>
                    </a:lnR>
                    <a:lnT>
                      <a:noFill/>
                    </a:lnT>
                    <a:lnB>
                      <a:noFill/>
                    </a:lnB>
                    <a:noFill/>
                  </a:tcPr>
                </a:tc>
                <a:extLst>
                  <a:ext uri="{0D108BD9-81ED-4DB2-BD59-A6C34878D82A}">
                    <a16:rowId xmlns:a16="http://schemas.microsoft.com/office/drawing/2014/main" val="3827937938"/>
                  </a:ext>
                </a:extLst>
              </a:tr>
              <a:tr h="498896">
                <a:tc>
                  <a:txBody>
                    <a:bodyPr/>
                    <a:lstStyle/>
                    <a:p>
                      <a:pPr>
                        <a:buNone/>
                      </a:pPr>
                      <a:r>
                        <a:rPr lang="en-IN" sz="1400" dirty="0"/>
                        <a:t>TC07</a:t>
                      </a:r>
                    </a:p>
                  </a:txBody>
                  <a:tcPr marL="41907" marR="41907" marT="20954" marB="20954" anchor="ctr">
                    <a:lnL>
                      <a:noFill/>
                    </a:lnL>
                    <a:lnR>
                      <a:noFill/>
                    </a:lnR>
                    <a:lnT>
                      <a:noFill/>
                    </a:lnT>
                    <a:lnB>
                      <a:noFill/>
                    </a:lnB>
                    <a:noFill/>
                  </a:tcPr>
                </a:tc>
                <a:tc>
                  <a:txBody>
                    <a:bodyPr/>
                    <a:lstStyle/>
                    <a:p>
                      <a:pPr>
                        <a:buNone/>
                      </a:pPr>
                      <a:r>
                        <a:rPr lang="en-IN" sz="1400" dirty="0"/>
                        <a:t>Invalid City Name</a:t>
                      </a:r>
                    </a:p>
                  </a:txBody>
                  <a:tcPr marL="41907" marR="41907" marT="20954" marB="20954" anchor="ctr">
                    <a:lnL>
                      <a:noFill/>
                    </a:lnL>
                    <a:lnR>
                      <a:noFill/>
                    </a:lnR>
                    <a:lnT>
                      <a:noFill/>
                    </a:lnT>
                    <a:lnB>
                      <a:noFill/>
                    </a:lnB>
                    <a:noFill/>
                  </a:tcPr>
                </a:tc>
                <a:tc>
                  <a:txBody>
                    <a:bodyPr/>
                    <a:lstStyle/>
                    <a:p>
                      <a:pPr>
                        <a:buNone/>
                      </a:pPr>
                      <a:r>
                        <a:rPr lang="en-IN" sz="1400" dirty="0"/>
                        <a:t>Weather API error handling</a:t>
                      </a:r>
                    </a:p>
                  </a:txBody>
                  <a:tcPr marL="41907" marR="41907" marT="20954" marB="20954" anchor="ctr">
                    <a:lnL>
                      <a:noFill/>
                    </a:lnL>
                    <a:lnR>
                      <a:noFill/>
                    </a:lnR>
                    <a:lnT>
                      <a:noFill/>
                    </a:lnT>
                    <a:lnB>
                      <a:noFill/>
                    </a:lnB>
                    <a:noFill/>
                  </a:tcPr>
                </a:tc>
                <a:tc>
                  <a:txBody>
                    <a:bodyPr/>
                    <a:lstStyle/>
                    <a:p>
                      <a:pPr>
                        <a:buNone/>
                      </a:pPr>
                      <a:r>
                        <a:rPr lang="en-IN" sz="1400" dirty="0"/>
                        <a:t>City = “Xyzabc”</a:t>
                      </a:r>
                    </a:p>
                  </a:txBody>
                  <a:tcPr marL="41907" marR="41907" marT="20954" marB="20954" anchor="ctr">
                    <a:lnL>
                      <a:noFill/>
                    </a:lnL>
                    <a:lnR>
                      <a:noFill/>
                    </a:lnR>
                    <a:lnT>
                      <a:noFill/>
                    </a:lnT>
                    <a:lnB>
                      <a:noFill/>
                    </a:lnB>
                    <a:noFill/>
                  </a:tcPr>
                </a:tc>
                <a:tc>
                  <a:txBody>
                    <a:bodyPr/>
                    <a:lstStyle/>
                    <a:p>
                      <a:pPr>
                        <a:buNone/>
                      </a:pPr>
                      <a:r>
                        <a:rPr lang="en-US" sz="1400" dirty="0"/>
                        <a:t>Display “Weather API Error” message</a:t>
                      </a:r>
                    </a:p>
                  </a:txBody>
                  <a:tcPr marL="41907" marR="41907" marT="20954" marB="20954" anchor="ctr">
                    <a:lnL>
                      <a:noFill/>
                    </a:lnL>
                    <a:lnR>
                      <a:noFill/>
                    </a:lnR>
                    <a:lnT>
                      <a:noFill/>
                    </a:lnT>
                    <a:lnB>
                      <a:noFill/>
                    </a:lnB>
                    <a:noFill/>
                  </a:tcPr>
                </a:tc>
                <a:tc>
                  <a:txBody>
                    <a:bodyPr/>
                    <a:lstStyle/>
                    <a:p>
                      <a:pPr>
                        <a:buNone/>
                      </a:pPr>
                      <a:r>
                        <a:rPr lang="en-IN" sz="1400" dirty="0"/>
                        <a:t>Error handled gracefully</a:t>
                      </a:r>
                    </a:p>
                  </a:txBody>
                  <a:tcPr marL="41907" marR="41907" marT="20954" marB="20954" anchor="ctr">
                    <a:lnL>
                      <a:noFill/>
                    </a:lnL>
                    <a:lnR>
                      <a:noFill/>
                    </a:lnR>
                    <a:lnT>
                      <a:noFill/>
                    </a:lnT>
                    <a:lnB>
                      <a:noFill/>
                    </a:lnB>
                    <a:noFill/>
                  </a:tcPr>
                </a:tc>
                <a:tc>
                  <a:txBody>
                    <a:bodyPr/>
                    <a:lstStyle/>
                    <a:p>
                      <a:pPr>
                        <a:buNone/>
                      </a:pPr>
                      <a:r>
                        <a:rPr lang="en-IN" sz="1400" dirty="0"/>
                        <a:t>✅ Pass</a:t>
                      </a:r>
                    </a:p>
                  </a:txBody>
                  <a:tcPr marL="41907" marR="41907" marT="20954" marB="20954" anchor="ctr">
                    <a:lnL>
                      <a:noFill/>
                    </a:lnL>
                    <a:lnR>
                      <a:noFill/>
                    </a:lnR>
                    <a:lnT>
                      <a:noFill/>
                    </a:lnT>
                    <a:lnB>
                      <a:noFill/>
                    </a:lnB>
                    <a:noFill/>
                  </a:tcPr>
                </a:tc>
                <a:extLst>
                  <a:ext uri="{0D108BD9-81ED-4DB2-BD59-A6C34878D82A}">
                    <a16:rowId xmlns:a16="http://schemas.microsoft.com/office/drawing/2014/main" val="3801940484"/>
                  </a:ext>
                </a:extLst>
              </a:tr>
              <a:tr h="429149">
                <a:tc>
                  <a:txBody>
                    <a:bodyPr/>
                    <a:lstStyle/>
                    <a:p>
                      <a:pPr>
                        <a:buNone/>
                      </a:pPr>
                      <a:r>
                        <a:rPr lang="en-IN" sz="1400" dirty="0"/>
                        <a:t>TC08</a:t>
                      </a:r>
                    </a:p>
                  </a:txBody>
                  <a:tcPr marL="41907" marR="41907" marT="20954" marB="20954" anchor="ctr">
                    <a:lnL>
                      <a:noFill/>
                    </a:lnL>
                    <a:lnR>
                      <a:noFill/>
                    </a:lnR>
                    <a:lnT>
                      <a:noFill/>
                    </a:lnT>
                    <a:lnB>
                      <a:noFill/>
                    </a:lnB>
                    <a:noFill/>
                  </a:tcPr>
                </a:tc>
                <a:tc>
                  <a:txBody>
                    <a:bodyPr/>
                    <a:lstStyle/>
                    <a:p>
                      <a:pPr>
                        <a:buNone/>
                      </a:pPr>
                      <a:r>
                        <a:rPr lang="en-IN" sz="1400" dirty="0"/>
                        <a:t>Performance Test</a:t>
                      </a:r>
                    </a:p>
                  </a:txBody>
                  <a:tcPr marL="41907" marR="41907" marT="20954" marB="20954" anchor="ctr">
                    <a:lnL>
                      <a:noFill/>
                    </a:lnL>
                    <a:lnR>
                      <a:noFill/>
                    </a:lnR>
                    <a:lnT>
                      <a:noFill/>
                    </a:lnT>
                    <a:lnB>
                      <a:noFill/>
                    </a:lnB>
                    <a:noFill/>
                  </a:tcPr>
                </a:tc>
                <a:tc>
                  <a:txBody>
                    <a:bodyPr/>
                    <a:lstStyle/>
                    <a:p>
                      <a:pPr>
                        <a:buNone/>
                      </a:pPr>
                      <a:r>
                        <a:rPr lang="en-US" sz="1400" dirty="0"/>
                        <a:t>Check time to generate report</a:t>
                      </a:r>
                    </a:p>
                  </a:txBody>
                  <a:tcPr marL="41907" marR="41907" marT="20954" marB="20954" anchor="ctr">
                    <a:lnL>
                      <a:noFill/>
                    </a:lnL>
                    <a:lnR>
                      <a:noFill/>
                    </a:lnR>
                    <a:lnT>
                      <a:noFill/>
                    </a:lnT>
                    <a:lnB>
                      <a:noFill/>
                    </a:lnB>
                    <a:noFill/>
                  </a:tcPr>
                </a:tc>
                <a:tc>
                  <a:txBody>
                    <a:bodyPr/>
                    <a:lstStyle/>
                    <a:p>
                      <a:pPr>
                        <a:buNone/>
                      </a:pPr>
                      <a:r>
                        <a:rPr lang="en-IN" sz="1400" dirty="0"/>
                        <a:t>Image + Weather API</a:t>
                      </a:r>
                    </a:p>
                  </a:txBody>
                  <a:tcPr marL="41907" marR="41907" marT="20954" marB="20954" anchor="ctr">
                    <a:lnL>
                      <a:noFill/>
                    </a:lnL>
                    <a:lnR>
                      <a:noFill/>
                    </a:lnR>
                    <a:lnT>
                      <a:noFill/>
                    </a:lnT>
                    <a:lnB>
                      <a:noFill/>
                    </a:lnB>
                    <a:noFill/>
                  </a:tcPr>
                </a:tc>
                <a:tc>
                  <a:txBody>
                    <a:bodyPr/>
                    <a:lstStyle/>
                    <a:p>
                      <a:pPr>
                        <a:buNone/>
                      </a:pPr>
                      <a:r>
                        <a:rPr lang="en-IN" sz="1400" dirty="0"/>
                        <a:t>Report within 5 seconds</a:t>
                      </a:r>
                    </a:p>
                  </a:txBody>
                  <a:tcPr marL="41907" marR="41907" marT="20954" marB="20954" anchor="ctr">
                    <a:lnL>
                      <a:noFill/>
                    </a:lnL>
                    <a:lnR>
                      <a:noFill/>
                    </a:lnR>
                    <a:lnT>
                      <a:noFill/>
                    </a:lnT>
                    <a:lnB>
                      <a:noFill/>
                    </a:lnB>
                    <a:noFill/>
                  </a:tcPr>
                </a:tc>
                <a:tc>
                  <a:txBody>
                    <a:bodyPr/>
                    <a:lstStyle/>
                    <a:p>
                      <a:pPr>
                        <a:buNone/>
                      </a:pPr>
                      <a:r>
                        <a:rPr lang="en-IN" sz="1400" dirty="0"/>
                        <a:t>Average 3–4 seconds</a:t>
                      </a:r>
                    </a:p>
                  </a:txBody>
                  <a:tcPr marL="41907" marR="41907" marT="20954" marB="20954" anchor="ctr">
                    <a:lnL>
                      <a:noFill/>
                    </a:lnL>
                    <a:lnR>
                      <a:noFill/>
                    </a:lnR>
                    <a:lnT>
                      <a:noFill/>
                    </a:lnT>
                    <a:lnB>
                      <a:noFill/>
                    </a:lnB>
                    <a:noFill/>
                  </a:tcPr>
                </a:tc>
                <a:tc>
                  <a:txBody>
                    <a:bodyPr/>
                    <a:lstStyle/>
                    <a:p>
                      <a:pPr>
                        <a:buNone/>
                      </a:pPr>
                      <a:r>
                        <a:rPr lang="en-IN" sz="1400" dirty="0"/>
                        <a:t>✅ Pass</a:t>
                      </a:r>
                    </a:p>
                  </a:txBody>
                  <a:tcPr marL="41907" marR="41907" marT="20954" marB="20954" anchor="ctr">
                    <a:lnL>
                      <a:noFill/>
                    </a:lnL>
                    <a:lnR>
                      <a:noFill/>
                    </a:lnR>
                    <a:lnT>
                      <a:noFill/>
                    </a:lnT>
                    <a:lnB>
                      <a:noFill/>
                    </a:lnB>
                    <a:noFill/>
                  </a:tcPr>
                </a:tc>
                <a:extLst>
                  <a:ext uri="{0D108BD9-81ED-4DB2-BD59-A6C34878D82A}">
                    <a16:rowId xmlns:a16="http://schemas.microsoft.com/office/drawing/2014/main" val="3783400302"/>
                  </a:ext>
                </a:extLst>
              </a:tr>
            </a:tbl>
          </a:graphicData>
        </a:graphic>
      </p:graphicFrame>
    </p:spTree>
    <p:extLst>
      <p:ext uri="{BB962C8B-B14F-4D97-AF65-F5344CB8AC3E}">
        <p14:creationId xmlns:p14="http://schemas.microsoft.com/office/powerpoint/2010/main" val="541611552"/>
      </p:ext>
    </p:extLst>
  </p:cSld>
  <p:clrMapOvr>
    <a:masterClrMapping/>
  </p:clrMapOvr>
  <p:transition>
    <p:cut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FBEFA-6623-9F2A-A56E-816422AF56C2}"/>
              </a:ext>
            </a:extLst>
          </p:cNvPr>
          <p:cNvSpPr>
            <a:spLocks noGrp="1"/>
          </p:cNvSpPr>
          <p:nvPr>
            <p:ph type="title"/>
          </p:nvPr>
        </p:nvSpPr>
        <p:spPr/>
        <p:txBody>
          <a:bodyPr/>
          <a:lstStyle/>
          <a:p>
            <a:r>
              <a:rPr lang="en-IN" b="1" dirty="0"/>
              <a:t>PERFORMANCE ANALYSIS</a:t>
            </a:r>
          </a:p>
        </p:txBody>
      </p:sp>
      <p:sp>
        <p:nvSpPr>
          <p:cNvPr id="3" name="Content Placeholder 2">
            <a:extLst>
              <a:ext uri="{FF2B5EF4-FFF2-40B4-BE49-F238E27FC236}">
                <a16:creationId xmlns:a16="http://schemas.microsoft.com/office/drawing/2014/main" id="{F4F9FCCE-6C0F-7D10-F265-88EDAAB02522}"/>
              </a:ext>
            </a:extLst>
          </p:cNvPr>
          <p:cNvSpPr>
            <a:spLocks noGrp="1"/>
          </p:cNvSpPr>
          <p:nvPr>
            <p:ph idx="1"/>
          </p:nvPr>
        </p:nvSpPr>
        <p:spPr>
          <a:xfrm>
            <a:off x="609600" y="1326382"/>
            <a:ext cx="10972800" cy="5256980"/>
          </a:xfrm>
        </p:spPr>
        <p:txBody>
          <a:bodyPr>
            <a:normAutofit fontScale="40000" lnSpcReduction="20000"/>
          </a:bodyPr>
          <a:lstStyle/>
          <a:p>
            <a:pPr marL="0" indent="0">
              <a:buNone/>
            </a:pPr>
            <a:r>
              <a:rPr lang="en-US" sz="4000" b="1" dirty="0"/>
              <a:t>1</a:t>
            </a:r>
            <a:r>
              <a:rPr lang="en-US" sz="4000" dirty="0"/>
              <a:t>. Execution Speed</a:t>
            </a:r>
          </a:p>
          <a:p>
            <a:pPr marL="0" indent="0">
              <a:buNone/>
            </a:pPr>
            <a:r>
              <a:rPr lang="en-US" sz="4000" dirty="0"/>
              <a:t>The system was tested on multiple devices for response time.</a:t>
            </a:r>
          </a:p>
          <a:p>
            <a:pPr marL="0" indent="0">
              <a:buNone/>
            </a:pPr>
            <a:r>
              <a:rPr lang="en-US" sz="4000" dirty="0"/>
              <a:t>Average time to analyze a crop image and generate a report: 3–4 seconds.</a:t>
            </a:r>
          </a:p>
          <a:p>
            <a:pPr marL="0" indent="0">
              <a:buNone/>
            </a:pPr>
            <a:r>
              <a:rPr lang="en-US" sz="4000" dirty="0"/>
              <a:t>Optimized use of OpenCV and lightweight logic ensures real-time performance.</a:t>
            </a:r>
          </a:p>
          <a:p>
            <a:pPr marL="0" indent="0">
              <a:buNone/>
            </a:pPr>
            <a:r>
              <a:rPr lang="en-US" sz="4000" dirty="0"/>
              <a:t>2. Accuracy of Crop Health Detection</a:t>
            </a:r>
          </a:p>
          <a:p>
            <a:pPr marL="0" indent="0">
              <a:buNone/>
            </a:pPr>
            <a:r>
              <a:rPr lang="en-US" sz="4000" dirty="0"/>
              <a:t>Accuracy in detecting green (healthy) regions: 92–95% for good-quality images.</a:t>
            </a:r>
          </a:p>
          <a:p>
            <a:pPr marL="0" indent="0">
              <a:buNone/>
            </a:pPr>
            <a:r>
              <a:rPr lang="en-US" sz="4000" dirty="0"/>
              <a:t>Performance may slightly reduce (to ~85%) under poor lighting or blurry images.</a:t>
            </a:r>
          </a:p>
          <a:p>
            <a:pPr marL="0" indent="0">
              <a:buNone/>
            </a:pPr>
            <a:r>
              <a:rPr lang="en-US" sz="4000" dirty="0"/>
              <a:t>3. Weather Data Reliability</a:t>
            </a:r>
          </a:p>
          <a:p>
            <a:pPr marL="0" indent="0">
              <a:buNone/>
            </a:pPr>
            <a:r>
              <a:rPr lang="en-US" sz="4000" dirty="0"/>
              <a:t>Weather API (OpenWeatherMap) achieved 99% uptime and reliable data retrieval.</a:t>
            </a:r>
          </a:p>
          <a:p>
            <a:pPr marL="0" indent="0">
              <a:buNone/>
            </a:pPr>
            <a:r>
              <a:rPr lang="en-US" sz="4000" dirty="0"/>
              <a:t>Latency in fetching weather data averaged 1.5 seconds per request.</a:t>
            </a:r>
          </a:p>
          <a:p>
            <a:pPr marL="0" indent="0">
              <a:buNone/>
            </a:pPr>
            <a:r>
              <a:rPr lang="en-US" sz="4000" dirty="0"/>
              <a:t>4. System Resource Usage</a:t>
            </a:r>
          </a:p>
          <a:p>
            <a:pPr marL="0" indent="0">
              <a:buNone/>
            </a:pPr>
            <a:r>
              <a:rPr lang="en-US" sz="4000" dirty="0"/>
              <a:t>Memory consumption: &lt;150 MB during full process.</a:t>
            </a:r>
          </a:p>
          <a:p>
            <a:pPr marL="0" indent="0">
              <a:buNone/>
            </a:pPr>
            <a:r>
              <a:rPr lang="en-US" sz="4000" dirty="0"/>
              <a:t>CPU usage remained below 30% on standard configurations.</a:t>
            </a:r>
          </a:p>
          <a:p>
            <a:pPr marL="0" indent="0">
              <a:buNone/>
            </a:pPr>
            <a:r>
              <a:rPr lang="en-US" sz="4000" dirty="0"/>
              <a:t>Efficient for both desktop and cloud-based deployment.</a:t>
            </a:r>
          </a:p>
          <a:p>
            <a:pPr marL="0" indent="0">
              <a:buNone/>
            </a:pPr>
            <a:r>
              <a:rPr lang="en-US" sz="4000" dirty="0"/>
              <a:t>5. Scalability</a:t>
            </a:r>
          </a:p>
          <a:p>
            <a:pPr marL="0" indent="0">
              <a:buNone/>
            </a:pPr>
            <a:r>
              <a:rPr lang="en-US" sz="4000" dirty="0"/>
              <a:t>The modular design allows easy integration of additional sensors or ML models.</a:t>
            </a:r>
          </a:p>
          <a:p>
            <a:pPr marL="0" indent="0">
              <a:buNone/>
            </a:pPr>
            <a:r>
              <a:rPr lang="en-US" sz="4000" dirty="0"/>
              <a:t>Can scale to support multiple users simultaneously using Streamlit cloud hosting.</a:t>
            </a:r>
          </a:p>
          <a:p>
            <a:pPr marL="0" indent="0">
              <a:buNone/>
            </a:pPr>
            <a:r>
              <a:rPr lang="en-US" sz="4000" dirty="0"/>
              <a:t>6. User Experience (UX) Evaluation</a:t>
            </a:r>
          </a:p>
          <a:p>
            <a:pPr marL="0" indent="0">
              <a:buNone/>
            </a:pPr>
            <a:r>
              <a:rPr lang="en-US" sz="4000" dirty="0"/>
              <a:t>95% of test users found the interface simple and responsive.</a:t>
            </a:r>
          </a:p>
          <a:p>
            <a:pPr marL="0" indent="0">
              <a:buNone/>
            </a:pPr>
            <a:r>
              <a:rPr lang="en-US" sz="4000" dirty="0"/>
              <a:t>Reports were clear, readable, and generated with minimal input.</a:t>
            </a:r>
          </a:p>
          <a:p>
            <a:endParaRPr lang="en-IN" dirty="0"/>
          </a:p>
        </p:txBody>
      </p:sp>
    </p:spTree>
    <p:extLst>
      <p:ext uri="{BB962C8B-B14F-4D97-AF65-F5344CB8AC3E}">
        <p14:creationId xmlns:p14="http://schemas.microsoft.com/office/powerpoint/2010/main" val="287112013"/>
      </p:ext>
    </p:extLst>
  </p:cSld>
  <p:clrMapOvr>
    <a:masterClrMapping/>
  </p:clrMapOvr>
  <p:transition>
    <p:cut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5" name="Title 4"/>
          <p:cNvSpPr>
            <a:spLocks noGrp="1"/>
          </p:cNvSpPr>
          <p:nvPr>
            <p:ph type="title"/>
          </p:nvPr>
        </p:nvSpPr>
        <p:spPr>
          <a:xfrm>
            <a:off x="591627" y="-118613"/>
            <a:ext cx="10972800" cy="1143000"/>
          </a:xfrm>
        </p:spPr>
        <p:txBody>
          <a:bodyPr>
            <a:normAutofit/>
          </a:bodyPr>
          <a:lstStyle/>
          <a:p>
            <a:pPr lvl="0"/>
            <a:r>
              <a:rPr lang="en-IN" b="1" dirty="0">
                <a:solidFill>
                  <a:srgbClr val="54045C"/>
                </a:solidFill>
                <a:ea typeface="Calibri"/>
                <a:cs typeface="Calibri"/>
                <a:sym typeface="Calibri"/>
              </a:rPr>
              <a:t>SCREENSHOTS</a:t>
            </a:r>
            <a:endParaRPr lang="en-US" dirty="0"/>
          </a:p>
        </p:txBody>
      </p:sp>
      <p:pic>
        <p:nvPicPr>
          <p:cNvPr id="6" name="Content Placeholder 5">
            <a:extLst>
              <a:ext uri="{FF2B5EF4-FFF2-40B4-BE49-F238E27FC236}">
                <a16:creationId xmlns:a16="http://schemas.microsoft.com/office/drawing/2014/main" id="{14800F1B-23AC-9445-1D6D-E765273DD75F}"/>
              </a:ext>
            </a:extLst>
          </p:cNvPr>
          <p:cNvPicPr>
            <a:picLocks noGrp="1" noChangeAspect="1"/>
          </p:cNvPicPr>
          <p:nvPr>
            <p:ph idx="1"/>
          </p:nvPr>
        </p:nvPicPr>
        <p:blipFill>
          <a:blip r:embed="rId3"/>
          <a:stretch>
            <a:fillRect/>
          </a:stretch>
        </p:blipFill>
        <p:spPr>
          <a:xfrm>
            <a:off x="913042" y="1316334"/>
            <a:ext cx="10365915" cy="5164853"/>
          </a:xfrm>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5">
          <a:extLst>
            <a:ext uri="{FF2B5EF4-FFF2-40B4-BE49-F238E27FC236}">
              <a16:creationId xmlns:a16="http://schemas.microsoft.com/office/drawing/2014/main" id="{8BB4E03C-8998-BE22-E604-C10AC314B87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42F2E0B-FE84-4EDE-FBAB-7D789D947471}"/>
              </a:ext>
            </a:extLst>
          </p:cNvPr>
          <p:cNvSpPr>
            <a:spLocks noGrp="1"/>
          </p:cNvSpPr>
          <p:nvPr>
            <p:ph type="title"/>
          </p:nvPr>
        </p:nvSpPr>
        <p:spPr>
          <a:xfrm>
            <a:off x="591627" y="-118613"/>
            <a:ext cx="10972800" cy="1143000"/>
          </a:xfrm>
        </p:spPr>
        <p:txBody>
          <a:bodyPr>
            <a:normAutofit/>
          </a:bodyPr>
          <a:lstStyle/>
          <a:p>
            <a:pPr lvl="0"/>
            <a:r>
              <a:rPr lang="en-IN" b="1" dirty="0">
                <a:solidFill>
                  <a:srgbClr val="54045C"/>
                </a:solidFill>
                <a:ea typeface="Calibri"/>
                <a:cs typeface="Calibri"/>
                <a:sym typeface="Calibri"/>
              </a:rPr>
              <a:t>SCREENSHOTS</a:t>
            </a:r>
            <a:endParaRPr lang="en-US" dirty="0"/>
          </a:p>
        </p:txBody>
      </p:sp>
      <p:pic>
        <p:nvPicPr>
          <p:cNvPr id="7" name="Content Placeholder 6">
            <a:extLst>
              <a:ext uri="{FF2B5EF4-FFF2-40B4-BE49-F238E27FC236}">
                <a16:creationId xmlns:a16="http://schemas.microsoft.com/office/drawing/2014/main" id="{7A6F95F5-F573-AFEB-86DE-3AF7F973983D}"/>
              </a:ext>
            </a:extLst>
          </p:cNvPr>
          <p:cNvPicPr>
            <a:picLocks noGrp="1" noChangeAspect="1"/>
          </p:cNvPicPr>
          <p:nvPr>
            <p:ph idx="1"/>
          </p:nvPr>
        </p:nvPicPr>
        <p:blipFill>
          <a:blip r:embed="rId3"/>
          <a:stretch>
            <a:fillRect/>
          </a:stretch>
        </p:blipFill>
        <p:spPr>
          <a:xfrm>
            <a:off x="674450" y="1225900"/>
            <a:ext cx="10843099" cy="5124658"/>
          </a:xfrm>
        </p:spPr>
      </p:pic>
    </p:spTree>
    <p:extLst>
      <p:ext uri="{BB962C8B-B14F-4D97-AF65-F5344CB8AC3E}">
        <p14:creationId xmlns:p14="http://schemas.microsoft.com/office/powerpoint/2010/main" val="2499833318"/>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5">
          <a:extLst>
            <a:ext uri="{FF2B5EF4-FFF2-40B4-BE49-F238E27FC236}">
              <a16:creationId xmlns:a16="http://schemas.microsoft.com/office/drawing/2014/main" id="{F3D2FAF0-07E7-3B04-E658-C3F45C84F75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7ABD435-0302-C85A-41AE-D9443702584A}"/>
              </a:ext>
            </a:extLst>
          </p:cNvPr>
          <p:cNvSpPr>
            <a:spLocks noGrp="1"/>
          </p:cNvSpPr>
          <p:nvPr>
            <p:ph type="title"/>
          </p:nvPr>
        </p:nvSpPr>
        <p:spPr>
          <a:xfrm>
            <a:off x="591627" y="-118613"/>
            <a:ext cx="10972800" cy="1143000"/>
          </a:xfrm>
        </p:spPr>
        <p:txBody>
          <a:bodyPr>
            <a:normAutofit/>
          </a:bodyPr>
          <a:lstStyle/>
          <a:p>
            <a:pPr lvl="0"/>
            <a:r>
              <a:rPr lang="en-IN" b="1" dirty="0">
                <a:solidFill>
                  <a:srgbClr val="54045C"/>
                </a:solidFill>
                <a:ea typeface="Calibri"/>
                <a:cs typeface="Calibri"/>
                <a:sym typeface="Calibri"/>
              </a:rPr>
              <a:t>SCREENSHOTS</a:t>
            </a:r>
            <a:endParaRPr lang="en-US" dirty="0"/>
          </a:p>
        </p:txBody>
      </p:sp>
      <p:pic>
        <p:nvPicPr>
          <p:cNvPr id="7" name="Content Placeholder 6">
            <a:extLst>
              <a:ext uri="{FF2B5EF4-FFF2-40B4-BE49-F238E27FC236}">
                <a16:creationId xmlns:a16="http://schemas.microsoft.com/office/drawing/2014/main" id="{5A6F0DC4-0D28-ECC5-E45A-CC6FEACAE113}"/>
              </a:ext>
            </a:extLst>
          </p:cNvPr>
          <p:cNvPicPr>
            <a:picLocks noGrp="1" noChangeAspect="1"/>
          </p:cNvPicPr>
          <p:nvPr>
            <p:ph idx="1"/>
          </p:nvPr>
        </p:nvPicPr>
        <p:blipFill>
          <a:blip r:embed="rId3"/>
          <a:stretch>
            <a:fillRect/>
          </a:stretch>
        </p:blipFill>
        <p:spPr>
          <a:xfrm>
            <a:off x="895208" y="1235948"/>
            <a:ext cx="10401584" cy="5064368"/>
          </a:xfrm>
        </p:spPr>
      </p:pic>
    </p:spTree>
    <p:extLst>
      <p:ext uri="{BB962C8B-B14F-4D97-AF65-F5344CB8AC3E}">
        <p14:creationId xmlns:p14="http://schemas.microsoft.com/office/powerpoint/2010/main" val="2187247461"/>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a:extLst>
            <a:ext uri="{FF2B5EF4-FFF2-40B4-BE49-F238E27FC236}">
              <a16:creationId xmlns:a16="http://schemas.microsoft.com/office/drawing/2014/main" id="{DCF33CF5-D85C-5AED-EF20-7CC6A9D3DE04}"/>
            </a:ext>
          </a:extLst>
        </p:cNvPr>
        <p:cNvGrpSpPr/>
        <p:nvPr/>
      </p:nvGrpSpPr>
      <p:grpSpPr>
        <a:xfrm>
          <a:off x="0" y="0"/>
          <a:ext cx="0" cy="0"/>
          <a:chOff x="0" y="0"/>
          <a:chExt cx="0" cy="0"/>
        </a:xfrm>
      </p:grpSpPr>
      <p:sp>
        <p:nvSpPr>
          <p:cNvPr id="96" name="Google Shape;96;p3">
            <a:extLst>
              <a:ext uri="{FF2B5EF4-FFF2-40B4-BE49-F238E27FC236}">
                <a16:creationId xmlns:a16="http://schemas.microsoft.com/office/drawing/2014/main" id="{20D06C92-1105-7CD7-7BCA-C5BF8981C452}"/>
              </a:ext>
            </a:extLst>
          </p:cNvPr>
          <p:cNvSpPr txBox="1">
            <a:spLocks noGrp="1"/>
          </p:cNvSpPr>
          <p:nvPr>
            <p:ph type="title"/>
          </p:nvPr>
        </p:nvSpPr>
        <p:spPr>
          <a:xfrm>
            <a:off x="470699" y="-14324"/>
            <a:ext cx="10972800" cy="1143000"/>
          </a:xfrm>
          <a:prstGeom prst="rect">
            <a:avLst/>
          </a:prstGeom>
          <a:noFill/>
          <a:ln>
            <a:noFill/>
          </a:ln>
        </p:spPr>
        <p:txBody>
          <a:bodyPr spcFirstLastPara="1" wrap="square" lIns="91425" tIns="45700" rIns="91425" bIns="45700" anchor="ctr" anchorCtr="0">
            <a:normAutofit/>
          </a:bodyPr>
          <a:lstStyle/>
          <a:p>
            <a:pPr marL="0" lvl="0" indent="0">
              <a:lnSpc>
                <a:spcPct val="90000"/>
              </a:lnSpc>
              <a:spcBef>
                <a:spcPts val="0"/>
              </a:spcBef>
              <a:spcAft>
                <a:spcPts val="0"/>
              </a:spcAft>
              <a:buNone/>
            </a:pPr>
            <a:r>
              <a:rPr lang="en-IN" sz="4300" b="1" dirty="0">
                <a:solidFill>
                  <a:srgbClr val="54045C"/>
                </a:solidFill>
                <a:ea typeface="Calibri"/>
                <a:cs typeface="Calibri"/>
              </a:rPr>
              <a:t>ABSTRACT</a:t>
            </a:r>
            <a:endParaRPr lang="en-US" dirty="0"/>
          </a:p>
        </p:txBody>
      </p:sp>
      <p:sp>
        <p:nvSpPr>
          <p:cNvPr id="5" name="Content Placeholder 4">
            <a:extLst>
              <a:ext uri="{FF2B5EF4-FFF2-40B4-BE49-F238E27FC236}">
                <a16:creationId xmlns:a16="http://schemas.microsoft.com/office/drawing/2014/main" id="{C17AF16D-677C-215E-5B3B-26600B6B7FC3}"/>
              </a:ext>
            </a:extLst>
          </p:cNvPr>
          <p:cNvSpPr>
            <a:spLocks noGrp="1"/>
          </p:cNvSpPr>
          <p:nvPr>
            <p:ph idx="1"/>
          </p:nvPr>
        </p:nvSpPr>
        <p:spPr>
          <a:xfrm>
            <a:off x="470699" y="1417638"/>
            <a:ext cx="7593438" cy="4525963"/>
          </a:xfrm>
        </p:spPr>
        <p:txBody>
          <a:bodyPr vert="horz" lIns="91440" tIns="45720" rIns="91440" bIns="45720" rtlCol="0" anchor="t">
            <a:normAutofit/>
          </a:bodyPr>
          <a:lstStyle/>
          <a:p>
            <a:endParaRPr lang="en-US" sz="1800" dirty="0">
              <a:latin typeface="Times New Roman" panose="02020603050405020304" pitchFamily="18" charset="0"/>
              <a:ea typeface="Calibri"/>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1800" dirty="0">
              <a:latin typeface="Time new roman"/>
            </a:endParaRPr>
          </a:p>
          <a:p>
            <a:endParaRPr lang="en-US" sz="1800" dirty="0">
              <a:latin typeface="Time new roman"/>
            </a:endParaRPr>
          </a:p>
        </p:txBody>
      </p:sp>
      <p:sp>
        <p:nvSpPr>
          <p:cNvPr id="11" name="Rectangle 6">
            <a:extLst>
              <a:ext uri="{FF2B5EF4-FFF2-40B4-BE49-F238E27FC236}">
                <a16:creationId xmlns:a16="http://schemas.microsoft.com/office/drawing/2014/main" id="{7D261E0B-2197-8310-70F8-63CD92C27E80}"/>
              </a:ext>
            </a:extLst>
          </p:cNvPr>
          <p:cNvSpPr>
            <a:spLocks noChangeArrowheads="1"/>
          </p:cNvSpPr>
          <p:nvPr/>
        </p:nvSpPr>
        <p:spPr bwMode="auto">
          <a:xfrm>
            <a:off x="470699" y="5280275"/>
            <a:ext cx="759343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1800" dirty="0">
              <a:solidFill>
                <a:schemeClr val="tx1"/>
              </a:solidFill>
              <a:latin typeface="Times New Roman"/>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AutoShape 2" descr="Sailing in a storm - how difficult is sailing">
            <a:extLst>
              <a:ext uri="{FF2B5EF4-FFF2-40B4-BE49-F238E27FC236}">
                <a16:creationId xmlns:a16="http://schemas.microsoft.com/office/drawing/2014/main" id="{AC3516E3-6730-3873-CBFF-F7512BC47E92}"/>
              </a:ext>
            </a:extLst>
          </p:cNvPr>
          <p:cNvSpPr>
            <a:spLocks noChangeAspect="1" noChangeArrowheads="1"/>
          </p:cNvSpPr>
          <p:nvPr/>
        </p:nvSpPr>
        <p:spPr bwMode="auto">
          <a:xfrm>
            <a:off x="9173411" y="1677055"/>
            <a:ext cx="1660051" cy="360033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8" name="AutoShape 4" descr="Sailing in a storm - how difficult is sailing">
            <a:extLst>
              <a:ext uri="{FF2B5EF4-FFF2-40B4-BE49-F238E27FC236}">
                <a16:creationId xmlns:a16="http://schemas.microsoft.com/office/drawing/2014/main" id="{E2543A25-2F96-C863-22F1-99D3A354215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9" name="AutoShape 6" descr="Sailing in a storm - how difficult is sailing">
            <a:extLst>
              <a:ext uri="{FF2B5EF4-FFF2-40B4-BE49-F238E27FC236}">
                <a16:creationId xmlns:a16="http://schemas.microsoft.com/office/drawing/2014/main" id="{4B2DFC1F-E517-3084-C5B5-08CA79781AC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0" name="AutoShape 8" descr="Sailing in a storm - how difficult is sailing">
            <a:extLst>
              <a:ext uri="{FF2B5EF4-FFF2-40B4-BE49-F238E27FC236}">
                <a16:creationId xmlns:a16="http://schemas.microsoft.com/office/drawing/2014/main" id="{FE85B4EA-6AC3-20B7-D5A8-3EFC4B0C002B}"/>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2" name="AutoShape 10" descr="Sailing in a storm - how difficult is sailing">
            <a:extLst>
              <a:ext uri="{FF2B5EF4-FFF2-40B4-BE49-F238E27FC236}">
                <a16:creationId xmlns:a16="http://schemas.microsoft.com/office/drawing/2014/main" id="{53FA136B-064C-510E-C793-EAA853F4954A}"/>
              </a:ext>
            </a:extLst>
          </p:cNvPr>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3" name="AutoShape 12" descr="Sailing in a storm - how difficult is sailing">
            <a:extLst>
              <a:ext uri="{FF2B5EF4-FFF2-40B4-BE49-F238E27FC236}">
                <a16:creationId xmlns:a16="http://schemas.microsoft.com/office/drawing/2014/main" id="{82082563-9BC6-3639-717B-7D64D4161F81}"/>
              </a:ext>
            </a:extLst>
          </p:cNvPr>
          <p:cNvSpPr>
            <a:spLocks noChangeAspect="1" noChangeArrowheads="1"/>
          </p:cNvSpPr>
          <p:nvPr/>
        </p:nvSpPr>
        <p:spPr bwMode="auto">
          <a:xfrm>
            <a:off x="6553200" y="3886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7" name="TextBox 6">
            <a:extLst>
              <a:ext uri="{FF2B5EF4-FFF2-40B4-BE49-F238E27FC236}">
                <a16:creationId xmlns:a16="http://schemas.microsoft.com/office/drawing/2014/main" id="{E3E6AA47-A3AA-67F1-8880-5FB8E32EEE2A}"/>
              </a:ext>
            </a:extLst>
          </p:cNvPr>
          <p:cNvSpPr txBox="1"/>
          <p:nvPr/>
        </p:nvSpPr>
        <p:spPr>
          <a:xfrm>
            <a:off x="580189" y="1128296"/>
            <a:ext cx="6887411" cy="51398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v"/>
            </a:pPr>
            <a:r>
              <a:rPr lang="en-US" sz="2000" dirty="0"/>
              <a:t>Sustainable agriculture requires efficient use of resources and resilience to climate variability.</a:t>
            </a:r>
            <a:endParaRPr lang="en-US" dirty="0"/>
          </a:p>
          <a:p>
            <a:pPr marL="342900" indent="-342900">
              <a:buFont typeface="Wingdings"/>
              <a:buChar char="v"/>
            </a:pPr>
            <a:endParaRPr lang="en-US" sz="2000" dirty="0"/>
          </a:p>
          <a:p>
            <a:pPr marL="342900" indent="-342900">
              <a:buFont typeface="Wingdings"/>
              <a:buChar char="v"/>
            </a:pPr>
            <a:r>
              <a:rPr lang="en-US" sz="2000" dirty="0"/>
              <a:t>Traditional farming lacks precision, leading to overuse of water, fertilizers, and pesticides.</a:t>
            </a:r>
          </a:p>
          <a:p>
            <a:pPr marL="285750" indent="-285750">
              <a:buFont typeface="Wingdings"/>
              <a:buChar char="v"/>
            </a:pPr>
            <a:endParaRPr lang="en-US" dirty="0"/>
          </a:p>
          <a:p>
            <a:pPr marL="342900" indent="-342900">
              <a:buFont typeface="Wingdings"/>
              <a:buChar char="v"/>
            </a:pPr>
            <a:r>
              <a:rPr lang="en-US" sz="2000" dirty="0"/>
              <a:t>This project uses satellite monitor crops, soil, and environmental conditions.</a:t>
            </a:r>
          </a:p>
          <a:p>
            <a:pPr marL="342900" indent="-342900">
              <a:buFont typeface="Wingdings"/>
              <a:buChar char="v"/>
            </a:pPr>
            <a:endParaRPr lang="en-US" sz="2000" dirty="0"/>
          </a:p>
          <a:p>
            <a:pPr marL="342900" indent="-342900">
              <a:buFont typeface="Wingdings"/>
              <a:buChar char="v"/>
            </a:pPr>
            <a:r>
              <a:rPr lang="en-US" sz="2000" dirty="0"/>
              <a:t>Data is processed using data science to generate actionable insights for farmers.</a:t>
            </a:r>
          </a:p>
          <a:p>
            <a:pPr marL="342900" indent="-342900">
              <a:buFont typeface="Wingdings"/>
              <a:buChar char="v"/>
            </a:pPr>
            <a:endParaRPr lang="en-US" sz="2000" dirty="0"/>
          </a:p>
          <a:p>
            <a:pPr marL="342900" indent="-342900">
              <a:buFont typeface="Wingdings"/>
              <a:buChar char="v"/>
            </a:pPr>
            <a:r>
              <a:rPr lang="en-US" sz="2000" dirty="0"/>
              <a:t>Farmers receive real-time recommendations for irrigation,fertilization, and pest control.</a:t>
            </a:r>
          </a:p>
          <a:p>
            <a:pPr marL="285750" indent="-285750">
              <a:buFont typeface="Wingdings"/>
              <a:buChar char="v"/>
            </a:pPr>
            <a:endParaRPr lang="en-US" dirty="0"/>
          </a:p>
          <a:p>
            <a:pPr marL="342900" indent="-342900">
              <a:buFont typeface="Wingdings"/>
              <a:buChar char="v"/>
            </a:pPr>
            <a:r>
              <a:rPr lang="en-US" sz="2000" dirty="0"/>
              <a:t>The system supports precision farming, increases crop</a:t>
            </a:r>
          </a:p>
          <a:p>
            <a:r>
              <a:rPr lang="en-US" sz="2000" dirty="0"/>
              <a:t>    productivity, and reduces environmental impact.</a:t>
            </a:r>
          </a:p>
        </p:txBody>
      </p:sp>
      <p:pic>
        <p:nvPicPr>
          <p:cNvPr id="15" name="Picture 14" descr="A person in a field with a tablet&#10;&#10;AI-generated content may be incorrect.">
            <a:extLst>
              <a:ext uri="{FF2B5EF4-FFF2-40B4-BE49-F238E27FC236}">
                <a16:creationId xmlns:a16="http://schemas.microsoft.com/office/drawing/2014/main" id="{CA3DCF2E-465A-2F68-F0FF-3F3BE395DDD4}"/>
              </a:ext>
            </a:extLst>
          </p:cNvPr>
          <p:cNvPicPr>
            <a:picLocks noChangeAspect="1"/>
          </p:cNvPicPr>
          <p:nvPr/>
        </p:nvPicPr>
        <p:blipFill>
          <a:blip r:embed="rId3"/>
          <a:stretch>
            <a:fillRect/>
          </a:stretch>
        </p:blipFill>
        <p:spPr>
          <a:xfrm>
            <a:off x="7479632" y="1016002"/>
            <a:ext cx="4398211" cy="5253789"/>
          </a:xfrm>
          <a:prstGeom prst="rect">
            <a:avLst/>
          </a:prstGeom>
        </p:spPr>
      </p:pic>
    </p:spTree>
    <p:extLst>
      <p:ext uri="{BB962C8B-B14F-4D97-AF65-F5344CB8AC3E}">
        <p14:creationId xmlns:p14="http://schemas.microsoft.com/office/powerpoint/2010/main" val="27550184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5">
          <a:extLst>
            <a:ext uri="{FF2B5EF4-FFF2-40B4-BE49-F238E27FC236}">
              <a16:creationId xmlns:a16="http://schemas.microsoft.com/office/drawing/2014/main" id="{2C0810C3-B7D2-570C-F51B-F56604147D9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440C4F2-E480-155D-93EC-C97D23B3061E}"/>
              </a:ext>
            </a:extLst>
          </p:cNvPr>
          <p:cNvSpPr>
            <a:spLocks noGrp="1"/>
          </p:cNvSpPr>
          <p:nvPr>
            <p:ph type="title"/>
          </p:nvPr>
        </p:nvSpPr>
        <p:spPr>
          <a:xfrm>
            <a:off x="591627" y="-118613"/>
            <a:ext cx="10972800" cy="1143000"/>
          </a:xfrm>
        </p:spPr>
        <p:txBody>
          <a:bodyPr>
            <a:normAutofit/>
          </a:bodyPr>
          <a:lstStyle/>
          <a:p>
            <a:pPr lvl="0"/>
            <a:r>
              <a:rPr lang="en-IN" b="1" dirty="0">
                <a:solidFill>
                  <a:srgbClr val="54045C"/>
                </a:solidFill>
                <a:ea typeface="Calibri"/>
                <a:cs typeface="Calibri"/>
                <a:sym typeface="Calibri"/>
              </a:rPr>
              <a:t>SCREENSHOTS</a:t>
            </a:r>
            <a:endParaRPr lang="en-US" dirty="0"/>
          </a:p>
        </p:txBody>
      </p:sp>
      <p:pic>
        <p:nvPicPr>
          <p:cNvPr id="7" name="Content Placeholder 6">
            <a:extLst>
              <a:ext uri="{FF2B5EF4-FFF2-40B4-BE49-F238E27FC236}">
                <a16:creationId xmlns:a16="http://schemas.microsoft.com/office/drawing/2014/main" id="{71269311-E8FF-AF33-9B2D-4D81A2B7BFE6}"/>
              </a:ext>
            </a:extLst>
          </p:cNvPr>
          <p:cNvPicPr>
            <a:picLocks noGrp="1" noChangeAspect="1"/>
          </p:cNvPicPr>
          <p:nvPr>
            <p:ph idx="1"/>
          </p:nvPr>
        </p:nvPicPr>
        <p:blipFill>
          <a:blip r:embed="rId3"/>
          <a:stretch>
            <a:fillRect/>
          </a:stretch>
        </p:blipFill>
        <p:spPr>
          <a:xfrm>
            <a:off x="810553" y="1145512"/>
            <a:ext cx="10534948" cy="5044273"/>
          </a:xfrm>
        </p:spPr>
      </p:pic>
    </p:spTree>
    <p:extLst>
      <p:ext uri="{BB962C8B-B14F-4D97-AF65-F5344CB8AC3E}">
        <p14:creationId xmlns:p14="http://schemas.microsoft.com/office/powerpoint/2010/main" val="3782526816"/>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5">
          <a:extLst>
            <a:ext uri="{FF2B5EF4-FFF2-40B4-BE49-F238E27FC236}">
              <a16:creationId xmlns:a16="http://schemas.microsoft.com/office/drawing/2014/main" id="{E73E5795-9270-209E-90B9-9ABFF0C9E7E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A618ABF-383C-3ACF-ED42-E968F29A2629}"/>
              </a:ext>
            </a:extLst>
          </p:cNvPr>
          <p:cNvSpPr>
            <a:spLocks noGrp="1"/>
          </p:cNvSpPr>
          <p:nvPr>
            <p:ph type="title"/>
          </p:nvPr>
        </p:nvSpPr>
        <p:spPr>
          <a:xfrm>
            <a:off x="591627" y="-118614"/>
            <a:ext cx="10972800" cy="1424899"/>
          </a:xfrm>
        </p:spPr>
        <p:txBody>
          <a:bodyPr>
            <a:normAutofit/>
          </a:bodyPr>
          <a:lstStyle/>
          <a:p>
            <a:pPr lvl="0"/>
            <a:r>
              <a:rPr lang="en-IN" b="1" dirty="0">
                <a:solidFill>
                  <a:srgbClr val="54045C"/>
                </a:solidFill>
                <a:ea typeface="Calibri"/>
                <a:cs typeface="Calibri"/>
                <a:sym typeface="Calibri"/>
              </a:rPr>
              <a:t>SCREENSHOTS</a:t>
            </a:r>
            <a:endParaRPr lang="en-US" dirty="0"/>
          </a:p>
        </p:txBody>
      </p:sp>
      <p:pic>
        <p:nvPicPr>
          <p:cNvPr id="6" name="Content Placeholder 5">
            <a:extLst>
              <a:ext uri="{FF2B5EF4-FFF2-40B4-BE49-F238E27FC236}">
                <a16:creationId xmlns:a16="http://schemas.microsoft.com/office/drawing/2014/main" id="{D946471A-E24A-584D-719B-10285DC94735}"/>
              </a:ext>
            </a:extLst>
          </p:cNvPr>
          <p:cNvPicPr>
            <a:picLocks noGrp="1" noChangeAspect="1"/>
          </p:cNvPicPr>
          <p:nvPr>
            <p:ph idx="1"/>
          </p:nvPr>
        </p:nvPicPr>
        <p:blipFill>
          <a:blip r:embed="rId3"/>
          <a:stretch>
            <a:fillRect/>
          </a:stretch>
        </p:blipFill>
        <p:spPr>
          <a:xfrm>
            <a:off x="628797" y="1600200"/>
            <a:ext cx="10934406" cy="4525963"/>
          </a:xfrm>
        </p:spPr>
      </p:pic>
    </p:spTree>
    <p:extLst>
      <p:ext uri="{BB962C8B-B14F-4D97-AF65-F5344CB8AC3E}">
        <p14:creationId xmlns:p14="http://schemas.microsoft.com/office/powerpoint/2010/main" val="1793273449"/>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5" name="Title 4"/>
          <p:cNvSpPr>
            <a:spLocks noGrp="1"/>
          </p:cNvSpPr>
          <p:nvPr>
            <p:ph type="title"/>
          </p:nvPr>
        </p:nvSpPr>
        <p:spPr>
          <a:xfrm>
            <a:off x="355600" y="-128184"/>
            <a:ext cx="10972800" cy="1384227"/>
          </a:xfrm>
        </p:spPr>
        <p:txBody>
          <a:bodyPr>
            <a:normAutofit/>
          </a:bodyPr>
          <a:lstStyle/>
          <a:p>
            <a:pPr lvl="0"/>
            <a:r>
              <a:rPr lang="en-IN" b="1" dirty="0">
                <a:solidFill>
                  <a:srgbClr val="54045C"/>
                </a:solidFill>
                <a:cs typeface="Calibri"/>
                <a:sym typeface="Calibri"/>
              </a:rPr>
              <a:t>CONCLUSION</a:t>
            </a:r>
            <a:endParaRPr lang="en-US" dirty="0"/>
          </a:p>
        </p:txBody>
      </p:sp>
      <p:sp>
        <p:nvSpPr>
          <p:cNvPr id="6" name="Content Placeholder 5"/>
          <p:cNvSpPr>
            <a:spLocks noGrp="1"/>
          </p:cNvSpPr>
          <p:nvPr>
            <p:ph idx="1"/>
          </p:nvPr>
        </p:nvSpPr>
        <p:spPr>
          <a:xfrm>
            <a:off x="367189" y="1026065"/>
            <a:ext cx="8299291" cy="5418930"/>
          </a:xfrm>
        </p:spPr>
        <p:txBody>
          <a:bodyPr vert="horz" lIns="91440" tIns="45720" rIns="91440" bIns="45720" rtlCol="0" anchor="t">
            <a:normAutofit fontScale="92500" lnSpcReduction="20000"/>
          </a:bodyPr>
          <a:lstStyle/>
          <a:p>
            <a:endParaRPr lang="en-US" sz="2000" dirty="0"/>
          </a:p>
          <a:p>
            <a:pPr>
              <a:buFont typeface="Wingdings" panose="05000000000000000000" pitchFamily="2" charset="2"/>
              <a:buChar char="§"/>
            </a:pPr>
            <a:r>
              <a:rPr lang="en-US" sz="2000" dirty="0">
                <a:ea typeface="+mn-lt"/>
                <a:cs typeface="+mn-lt"/>
              </a:rPr>
              <a:t>The integration of satellite-based rainfall forecasting and drone-based data collection offers a transformative solution to address the water-related challenges in agriculture. </a:t>
            </a:r>
            <a:endParaRPr lang="en-US" sz="2000" dirty="0">
              <a:latin typeface="Time new roman"/>
            </a:endParaRPr>
          </a:p>
          <a:p>
            <a:pPr marL="0" indent="0">
              <a:buNone/>
            </a:pPr>
            <a:endParaRPr lang="en-US" sz="2000" dirty="0">
              <a:ea typeface="+mn-lt"/>
              <a:cs typeface="+mn-lt"/>
            </a:endParaRPr>
          </a:p>
          <a:p>
            <a:pPr>
              <a:buFont typeface="Wingdings" panose="05000000000000000000" pitchFamily="2" charset="2"/>
              <a:buChar char="§"/>
            </a:pPr>
            <a:r>
              <a:rPr lang="en-US" sz="2000" dirty="0">
                <a:ea typeface="+mn-lt"/>
                <a:cs typeface="+mn-lt"/>
              </a:rPr>
              <a:t>By conducting analysis data analytics, farmers can make informed decisions about sowing, irrigation, and harvesting.</a:t>
            </a:r>
            <a:endParaRPr lang="en-US" sz="2000" dirty="0">
              <a:latin typeface="Time new roman"/>
            </a:endParaRPr>
          </a:p>
          <a:p>
            <a:pPr>
              <a:buFont typeface="Wingdings" panose="05000000000000000000" pitchFamily="2" charset="2"/>
              <a:buChar char="§"/>
            </a:pPr>
            <a:endParaRPr lang="en-US" sz="2000" dirty="0">
              <a:latin typeface="Time new roman"/>
            </a:endParaRPr>
          </a:p>
          <a:p>
            <a:pPr>
              <a:buFont typeface="Wingdings" panose="05000000000000000000" pitchFamily="2" charset="2"/>
              <a:buChar char="§"/>
            </a:pPr>
            <a:r>
              <a:rPr lang="en-US" sz="2000" dirty="0">
                <a:ea typeface="+mn-lt"/>
                <a:cs typeface="+mn-lt"/>
              </a:rPr>
              <a:t>This not only helps reduce input costs and crop failures but also improves yield and resource efficiency.</a:t>
            </a:r>
            <a:endParaRPr lang="en-US" sz="2000" dirty="0">
              <a:latin typeface="Time new roman"/>
            </a:endParaRPr>
          </a:p>
          <a:p>
            <a:pPr>
              <a:buFont typeface="Wingdings" panose="05000000000000000000" pitchFamily="2" charset="2"/>
              <a:buChar char="§"/>
            </a:pPr>
            <a:endParaRPr lang="en-US" sz="2000" dirty="0">
              <a:latin typeface="Time new roman"/>
            </a:endParaRPr>
          </a:p>
          <a:p>
            <a:pPr>
              <a:buFont typeface="Wingdings" panose="05000000000000000000" pitchFamily="2" charset="2"/>
              <a:buChar char="§"/>
            </a:pPr>
            <a:r>
              <a:rPr lang="en-US" sz="2000" dirty="0">
                <a:ea typeface="+mn-lt"/>
                <a:cs typeface="+mn-lt"/>
              </a:rPr>
              <a:t>Ultimately, this contributes to climate-resilient agriculture and supports long-term sustainability and food security in rural communities.</a:t>
            </a:r>
            <a:endParaRPr lang="en-US" sz="2000" dirty="0">
              <a:latin typeface="Time new roman"/>
            </a:endParaRPr>
          </a:p>
          <a:p>
            <a:pPr>
              <a:buFont typeface="Wingdings" panose="05000000000000000000" pitchFamily="2" charset="2"/>
              <a:buChar char="§"/>
            </a:pPr>
            <a:endParaRPr lang="en-US" sz="2000" dirty="0">
              <a:latin typeface="Time new roman"/>
            </a:endParaRPr>
          </a:p>
          <a:p>
            <a:pPr>
              <a:buFont typeface="Wingdings" panose="05000000000000000000" pitchFamily="2" charset="2"/>
              <a:buChar char="§"/>
            </a:pPr>
            <a:r>
              <a:rPr lang="en-US" sz="2000" dirty="0">
                <a:ea typeface="+mn-lt"/>
                <a:cs typeface="+mn-lt"/>
              </a:rPr>
              <a:t>An important and impactful feature of this system is the </a:t>
            </a:r>
            <a:r>
              <a:rPr lang="en-US" sz="2000" b="1" dirty="0">
                <a:ea typeface="+mn-lt"/>
                <a:cs typeface="+mn-lt"/>
              </a:rPr>
              <a:t>SMS-based communication module</a:t>
            </a:r>
            <a:r>
              <a:rPr lang="en-US" sz="2000" dirty="0">
                <a:ea typeface="+mn-lt"/>
                <a:cs typeface="+mn-lt"/>
              </a:rPr>
              <a:t>, which bridges the gap between advanced data analytics and real-world farmer action.</a:t>
            </a:r>
            <a:endParaRPr lang="en-US" sz="2000" dirty="0">
              <a:latin typeface="Time new roman"/>
            </a:endParaRPr>
          </a:p>
          <a:p>
            <a:pPr>
              <a:buFont typeface="Wingdings" panose="05000000000000000000" pitchFamily="2" charset="2"/>
              <a:buChar char="§"/>
            </a:pPr>
            <a:endParaRPr lang="en-US" sz="2000" dirty="0">
              <a:latin typeface="Calibri"/>
              <a:ea typeface="Calibri"/>
              <a:cs typeface="Calibri"/>
            </a:endParaRPr>
          </a:p>
          <a:p>
            <a:pPr>
              <a:buFont typeface="Wingdings" panose="05000000000000000000" pitchFamily="2" charset="2"/>
              <a:buChar char="§"/>
            </a:pPr>
            <a:r>
              <a:rPr lang="en-US" sz="2000" dirty="0">
                <a:ea typeface="+mn-lt"/>
                <a:cs typeface="+mn-lt"/>
              </a:rPr>
              <a:t>the SMS feature enhances the </a:t>
            </a:r>
            <a:r>
              <a:rPr lang="en-US" sz="2000" b="1" dirty="0">
                <a:ea typeface="+mn-lt"/>
                <a:cs typeface="+mn-lt"/>
              </a:rPr>
              <a:t>reach, usability, and social impact</a:t>
            </a:r>
            <a:r>
              <a:rPr lang="en-US" sz="2000" dirty="0">
                <a:ea typeface="+mn-lt"/>
                <a:cs typeface="+mn-lt"/>
              </a:rPr>
              <a:t> of the system—making it not just smart, but truly farmer-centric and sustainable.</a:t>
            </a:r>
            <a:endParaRPr lang="en-US" sz="2000" dirty="0">
              <a:latin typeface="Calibri"/>
              <a:ea typeface="Calibri"/>
              <a:cs typeface="Calibri"/>
            </a:endParaRPr>
          </a:p>
          <a:p>
            <a:pPr>
              <a:buFont typeface="Wingdings" panose="05000000000000000000" pitchFamily="2" charset="2"/>
              <a:buChar char="§"/>
            </a:pPr>
            <a:endParaRPr lang="en-US" sz="2000" dirty="0">
              <a:latin typeface="Time new roman"/>
              <a:ea typeface="Calibri"/>
              <a:cs typeface="Calibri"/>
            </a:endParaRPr>
          </a:p>
          <a:p>
            <a:endParaRPr lang="en-US" dirty="0">
              <a:ea typeface="Calibri"/>
              <a:cs typeface="Calibri"/>
            </a:endParaRPr>
          </a:p>
        </p:txBody>
      </p:sp>
      <p:sp>
        <p:nvSpPr>
          <p:cNvPr id="8" name="Rectangle 2">
            <a:extLst>
              <a:ext uri="{FF2B5EF4-FFF2-40B4-BE49-F238E27FC236}">
                <a16:creationId xmlns:a16="http://schemas.microsoft.com/office/drawing/2014/main" id="{A2AE3E15-74B1-53B3-7564-12BDF34DFF30}"/>
              </a:ext>
            </a:extLst>
          </p:cNvPr>
          <p:cNvSpPr>
            <a:spLocks noChangeArrowheads="1"/>
          </p:cNvSpPr>
          <p:nvPr/>
        </p:nvSpPr>
        <p:spPr bwMode="auto">
          <a:xfrm>
            <a:off x="426720" y="5888504"/>
            <a:ext cx="7987150"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solidFill>
                  <a:schemeClr val="tx1"/>
                </a:solidFill>
                <a:effectLst/>
              </a:rPr>
              <a:t>.</a:t>
            </a:r>
            <a:endParaRPr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Picture 2" descr="A field of corn growing&#10;&#10;AI-generated content may be incorrect.">
            <a:extLst>
              <a:ext uri="{FF2B5EF4-FFF2-40B4-BE49-F238E27FC236}">
                <a16:creationId xmlns:a16="http://schemas.microsoft.com/office/drawing/2014/main" id="{521499A4-DBD6-CCD5-BEE3-025959937843}"/>
              </a:ext>
            </a:extLst>
          </p:cNvPr>
          <p:cNvPicPr>
            <a:picLocks noChangeAspect="1"/>
          </p:cNvPicPr>
          <p:nvPr/>
        </p:nvPicPr>
        <p:blipFill>
          <a:blip r:embed="rId3"/>
          <a:stretch>
            <a:fillRect/>
          </a:stretch>
        </p:blipFill>
        <p:spPr>
          <a:xfrm>
            <a:off x="8665440" y="204354"/>
            <a:ext cx="3023757" cy="3020292"/>
          </a:xfrm>
          <a:prstGeom prst="rect">
            <a:avLst/>
          </a:prstGeom>
        </p:spPr>
      </p:pic>
      <p:pic>
        <p:nvPicPr>
          <p:cNvPr id="4" name="Picture 3" descr="A person sitting at a desk in front of a field with a drone flying over it&#10;&#10;AI-generated content may be incorrect.">
            <a:extLst>
              <a:ext uri="{FF2B5EF4-FFF2-40B4-BE49-F238E27FC236}">
                <a16:creationId xmlns:a16="http://schemas.microsoft.com/office/drawing/2014/main" id="{E5D6A7F2-D740-75AB-7C9B-B8968075B715}"/>
              </a:ext>
            </a:extLst>
          </p:cNvPr>
          <p:cNvPicPr>
            <a:picLocks noChangeAspect="1"/>
          </p:cNvPicPr>
          <p:nvPr/>
        </p:nvPicPr>
        <p:blipFill>
          <a:blip r:embed="rId4"/>
          <a:stretch>
            <a:fillRect/>
          </a:stretch>
        </p:blipFill>
        <p:spPr>
          <a:xfrm>
            <a:off x="8670637" y="3417454"/>
            <a:ext cx="3013364" cy="30249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5" name="Title 4"/>
          <p:cNvSpPr>
            <a:spLocks noGrp="1"/>
          </p:cNvSpPr>
          <p:nvPr>
            <p:ph type="title"/>
          </p:nvPr>
        </p:nvSpPr>
        <p:spPr/>
        <p:txBody>
          <a:bodyPr>
            <a:normAutofit/>
          </a:bodyPr>
          <a:lstStyle/>
          <a:p>
            <a:pPr lvl="0"/>
            <a:r>
              <a:rPr lang="en-US" b="1" dirty="0"/>
              <a:t>FUTURE WORK</a:t>
            </a:r>
          </a:p>
        </p:txBody>
      </p:sp>
      <p:sp>
        <p:nvSpPr>
          <p:cNvPr id="6" name="Content Placeholder 5"/>
          <p:cNvSpPr>
            <a:spLocks noGrp="1"/>
          </p:cNvSpPr>
          <p:nvPr>
            <p:ph idx="1"/>
          </p:nvPr>
        </p:nvSpPr>
        <p:spPr>
          <a:xfrm>
            <a:off x="609600" y="1205802"/>
            <a:ext cx="10972800" cy="5377560"/>
          </a:xfrm>
        </p:spPr>
        <p:txBody>
          <a:bodyPr>
            <a:noAutofit/>
          </a:bodyPr>
          <a:lstStyle/>
          <a:p>
            <a:r>
              <a:rPr lang="en-US" sz="1400" b="1" dirty="0"/>
              <a:t>Integration of Machine Learning Models</a:t>
            </a:r>
            <a:endParaRPr lang="en-US" sz="1400" dirty="0"/>
          </a:p>
          <a:p>
            <a:pPr lvl="1">
              <a:buFont typeface="Arial" panose="020B0604020202020204" pitchFamily="34" charset="0"/>
              <a:buChar char="•"/>
            </a:pPr>
            <a:r>
              <a:rPr lang="en-US" sz="1400" dirty="0"/>
              <a:t>Implement deep learning algorithms (e.g., CNN) for more accurate crop disease detection.</a:t>
            </a:r>
          </a:p>
          <a:p>
            <a:pPr lvl="1">
              <a:buFont typeface="Arial" panose="020B0604020202020204" pitchFamily="34" charset="0"/>
              <a:buChar char="•"/>
            </a:pPr>
            <a:r>
              <a:rPr lang="en-US" sz="1400" dirty="0"/>
              <a:t>Enable automatic classification of crop types and disease stages.</a:t>
            </a:r>
          </a:p>
          <a:p>
            <a:r>
              <a:rPr lang="en-US" sz="1400" b="1" dirty="0"/>
              <a:t>Multi-Spectral &amp; Drone Sensor Data</a:t>
            </a:r>
            <a:endParaRPr lang="en-US" sz="1400" dirty="0"/>
          </a:p>
          <a:p>
            <a:pPr lvl="1">
              <a:buFont typeface="Arial" panose="020B0604020202020204" pitchFamily="34" charset="0"/>
              <a:buChar char="•"/>
            </a:pPr>
            <a:r>
              <a:rPr lang="en-US" sz="1400" dirty="0"/>
              <a:t>Integrate NDVI and thermal imaging for precise vegetation health analysis.</a:t>
            </a:r>
          </a:p>
          <a:p>
            <a:pPr lvl="1">
              <a:buFont typeface="Arial" panose="020B0604020202020204" pitchFamily="34" charset="0"/>
              <a:buChar char="•"/>
            </a:pPr>
            <a:r>
              <a:rPr lang="en-US" sz="1400" dirty="0"/>
              <a:t>Use drone and IoT sensor data for real-time field monitoring.</a:t>
            </a:r>
          </a:p>
          <a:p>
            <a:r>
              <a:rPr lang="en-US" sz="1400" b="1" dirty="0"/>
              <a:t>Offline Functionality</a:t>
            </a:r>
            <a:endParaRPr lang="en-US" sz="1400" dirty="0"/>
          </a:p>
          <a:p>
            <a:pPr lvl="1">
              <a:buFont typeface="Arial" panose="020B0604020202020204" pitchFamily="34" charset="0"/>
              <a:buChar char="•"/>
            </a:pPr>
            <a:r>
              <a:rPr lang="en-US" sz="1400" dirty="0"/>
              <a:t>Develop an offline mode to support farmers in remote areas without internet connectivity.</a:t>
            </a:r>
          </a:p>
          <a:p>
            <a:r>
              <a:rPr lang="en-US" sz="1400" b="1" dirty="0"/>
              <a:t>Mobile Application Development</a:t>
            </a:r>
            <a:endParaRPr lang="en-US" sz="1400" dirty="0"/>
          </a:p>
          <a:p>
            <a:pPr lvl="1">
              <a:buFont typeface="Arial" panose="020B0604020202020204" pitchFamily="34" charset="0"/>
              <a:buChar char="•"/>
            </a:pPr>
            <a:r>
              <a:rPr lang="en-US" sz="1400" dirty="0"/>
              <a:t>Convert the Streamlit web app into a cross-platform mobile application for Android/iOS.</a:t>
            </a:r>
          </a:p>
          <a:p>
            <a:r>
              <a:rPr lang="en-US" sz="1400" b="1" dirty="0"/>
              <a:t>Enhanced Advisory Intelligence</a:t>
            </a:r>
            <a:endParaRPr lang="en-US" sz="1400" dirty="0"/>
          </a:p>
          <a:p>
            <a:pPr lvl="1">
              <a:buFont typeface="Arial" panose="020B0604020202020204" pitchFamily="34" charset="0"/>
              <a:buChar char="•"/>
            </a:pPr>
            <a:r>
              <a:rPr lang="en-US" sz="1400" dirty="0"/>
              <a:t>Add AI-based chat assistant for answering farmers’ queries.</a:t>
            </a:r>
          </a:p>
          <a:p>
            <a:pPr lvl="1">
              <a:buFont typeface="Arial" panose="020B0604020202020204" pitchFamily="34" charset="0"/>
              <a:buChar char="•"/>
            </a:pPr>
            <a:r>
              <a:rPr lang="en-US" sz="1400" dirty="0"/>
              <a:t>Generate personalized recommendations using past data trends.</a:t>
            </a:r>
          </a:p>
          <a:p>
            <a:r>
              <a:rPr lang="en-US" sz="1400" b="1" dirty="0"/>
              <a:t>Database &amp; Cloud Integration</a:t>
            </a:r>
            <a:endParaRPr lang="en-US" sz="1400" dirty="0"/>
          </a:p>
          <a:p>
            <a:pPr lvl="1">
              <a:buFont typeface="Arial" panose="020B0604020202020204" pitchFamily="34" charset="0"/>
              <a:buChar char="•"/>
            </a:pPr>
            <a:r>
              <a:rPr lang="en-US" sz="1400" dirty="0"/>
              <a:t>Store user data, historical crop health reports, and weather logs in the cloud.</a:t>
            </a:r>
          </a:p>
          <a:p>
            <a:pPr lvl="1">
              <a:buFont typeface="Arial" panose="020B0604020202020204" pitchFamily="34" charset="0"/>
              <a:buChar char="•"/>
            </a:pPr>
            <a:r>
              <a:rPr lang="en-US" sz="1400" dirty="0"/>
              <a:t>Enable long-term analysis and trend prediction.</a:t>
            </a:r>
          </a:p>
          <a:p>
            <a:r>
              <a:rPr lang="en-US" sz="1400" b="1" dirty="0"/>
              <a:t>Multi-Language Support</a:t>
            </a:r>
            <a:endParaRPr lang="en-US" sz="1400" dirty="0"/>
          </a:p>
          <a:p>
            <a:pPr lvl="1">
              <a:buFont typeface="Arial" panose="020B0604020202020204" pitchFamily="34" charset="0"/>
              <a:buChar char="•"/>
            </a:pPr>
            <a:r>
              <a:rPr lang="en-US" sz="1400" dirty="0"/>
              <a:t>Provide localized interfaces and advisory reports in regional languages for better accessibility.</a:t>
            </a:r>
          </a:p>
          <a:p>
            <a:r>
              <a:rPr lang="en-US" sz="1400" b="1" dirty="0"/>
              <a:t>Integration with Government and Agri APIs</a:t>
            </a:r>
            <a:endParaRPr lang="en-US" sz="1400" dirty="0"/>
          </a:p>
          <a:p>
            <a:pPr lvl="1">
              <a:buFont typeface="Arial" panose="020B0604020202020204" pitchFamily="34" charset="0"/>
              <a:buChar char="•"/>
            </a:pPr>
            <a:r>
              <a:rPr lang="en-US" sz="1400" dirty="0"/>
              <a:t>Connect with government agricultural databases for fertilizer, soil, and pest updates.</a:t>
            </a:r>
          </a:p>
          <a:p>
            <a:pPr lvl="1">
              <a:buFont typeface="Arial" panose="020B0604020202020204" pitchFamily="34" charset="0"/>
              <a:buChar char="•"/>
            </a:pPr>
            <a:r>
              <a:rPr lang="en-US" sz="1400" dirty="0"/>
              <a:t>Support integration with agricultural insurance and subsidy portals.</a:t>
            </a:r>
          </a:p>
        </p:txBody>
      </p:sp>
    </p:spTree>
  </p:cSld>
  <p:clrMapOvr>
    <a:masterClrMapping/>
  </p:clrMapOvr>
  <p:transition>
    <p:cut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5" name="Title 4"/>
          <p:cNvSpPr>
            <a:spLocks noGrp="1"/>
          </p:cNvSpPr>
          <p:nvPr>
            <p:ph type="title"/>
          </p:nvPr>
        </p:nvSpPr>
        <p:spPr/>
        <p:txBody>
          <a:bodyPr>
            <a:normAutofit/>
          </a:bodyPr>
          <a:lstStyle/>
          <a:p>
            <a:pPr lvl="0"/>
            <a:r>
              <a:rPr lang="en-IN" b="1" dirty="0">
                <a:solidFill>
                  <a:srgbClr val="54045C"/>
                </a:solidFill>
                <a:cs typeface="Calibri"/>
                <a:sym typeface="Calibri"/>
              </a:rPr>
              <a:t>REFERENCES</a:t>
            </a:r>
            <a:endParaRPr lang="en-US" dirty="0"/>
          </a:p>
        </p:txBody>
      </p:sp>
      <p:sp>
        <p:nvSpPr>
          <p:cNvPr id="6" name="Content Placeholder 5"/>
          <p:cNvSpPr>
            <a:spLocks noGrp="1"/>
          </p:cNvSpPr>
          <p:nvPr>
            <p:ph idx="1"/>
          </p:nvPr>
        </p:nvSpPr>
        <p:spPr>
          <a:xfrm>
            <a:off x="591627" y="1390322"/>
            <a:ext cx="10972800" cy="4525963"/>
          </a:xfrm>
        </p:spPr>
        <p:txBody>
          <a:bodyPr>
            <a:normAutofit fontScale="77500" lnSpcReduction="20000"/>
          </a:bodyPr>
          <a:lstStyle/>
          <a:p>
            <a:pPr marL="0" indent="0">
              <a:lnSpc>
                <a:spcPct val="115000"/>
              </a:lnSpc>
              <a:buNone/>
            </a:pPr>
            <a:r>
              <a:rPr lang="en-IN" sz="1800" b="1" dirty="0">
                <a:effectLst/>
                <a:latin typeface="Times New Roman" panose="02020603050405020304" pitchFamily="18" charset="0"/>
                <a:ea typeface="Times New Roman" panose="02020603050405020304" pitchFamily="18" charset="0"/>
              </a:rPr>
              <a:t>1.</a:t>
            </a:r>
            <a:r>
              <a:rPr lang="en-IN" sz="1800" dirty="0">
                <a:effectLst/>
                <a:latin typeface="Times New Roman" panose="02020603050405020304" pitchFamily="18" charset="0"/>
                <a:ea typeface="Times New Roman" panose="02020603050405020304" pitchFamily="18" charset="0"/>
              </a:rPr>
              <a:t>P. S. B. Macheso, T. D. Manda, A. G. Meela, J. S. Mlatho, G. T. Taulo and J. C. Phiri, "Industrial Temperature Monitor Based on NodeMCU ESP8266, MQTT and Node-RED," 2021 3rd International Conference on Advances in Computing, Communication Control and Networking (ICAC3N), Greater Noida, India, 2021, pp. 740-743, doi: 10.1109/ICAC3N53548.2021.9725469. </a:t>
            </a:r>
          </a:p>
          <a:p>
            <a:pPr>
              <a:lnSpc>
                <a:spcPct val="115000"/>
              </a:lnSpc>
              <a:buAutoNum type="arabicPeriod"/>
            </a:pPr>
            <a:endParaRPr lang="en-IN" sz="1800" dirty="0">
              <a:effectLst/>
              <a:latin typeface="Arial" panose="020B0604020202020204" pitchFamily="34" charset="0"/>
              <a:ea typeface="Arial" panose="020B0604020202020204" pitchFamily="34" charset="0"/>
            </a:endParaRPr>
          </a:p>
          <a:p>
            <a:pPr marL="0" indent="0">
              <a:lnSpc>
                <a:spcPct val="115000"/>
              </a:lnSpc>
              <a:buNone/>
            </a:pPr>
            <a:r>
              <a:rPr lang="en-IN" sz="1800" b="1" dirty="0">
                <a:latin typeface="Times New Roman" panose="02020603050405020304" pitchFamily="18" charset="0"/>
                <a:ea typeface="Times New Roman" panose="02020603050405020304" pitchFamily="18" charset="0"/>
              </a:rPr>
              <a:t>2 </a:t>
            </a:r>
            <a:r>
              <a:rPr lang="en-IN" sz="1800" dirty="0">
                <a:latin typeface="Times New Roman" panose="02020603050405020304" pitchFamily="18" charset="0"/>
                <a:ea typeface="Times New Roman" panose="02020603050405020304" pitchFamily="18" charset="0"/>
              </a:rPr>
              <a:t>.</a:t>
            </a:r>
            <a:r>
              <a:rPr lang="en-IN" sz="1800" dirty="0">
                <a:effectLst/>
                <a:latin typeface="Times New Roman" panose="02020603050405020304" pitchFamily="18" charset="0"/>
                <a:ea typeface="Times New Roman" panose="02020603050405020304" pitchFamily="18" charset="0"/>
              </a:rPr>
              <a:t>S. G K, R. K. Patel, S. Maitra, S. Bhattacharya, S. Moosa and P. Pavan, "Robotic Car Using NodeMCU ESP8266 Wi-Fi Module," 2023 9th       International Conference on Advanced Computing and Communication Systems (ICACCS), Coimbatore, India, 2023, pp. 1439-1443, doi:     10.1109/ICACCS57279.2023.10113098</a:t>
            </a:r>
          </a:p>
          <a:p>
            <a:pPr marL="0" indent="0" algn="just">
              <a:lnSpc>
                <a:spcPct val="115000"/>
              </a:lnSpc>
              <a:buNone/>
            </a:pPr>
            <a:r>
              <a:rPr lang="en-IN" sz="1800" dirty="0">
                <a:effectLst/>
                <a:latin typeface="Times New Roman" panose="02020603050405020304" pitchFamily="18" charset="0"/>
                <a:ea typeface="Times New Roman" panose="02020603050405020304" pitchFamily="18" charset="0"/>
              </a:rPr>
              <a:t> </a:t>
            </a:r>
          </a:p>
          <a:p>
            <a:pPr marL="0" indent="0">
              <a:lnSpc>
                <a:spcPct val="115000"/>
              </a:lnSpc>
              <a:buNone/>
            </a:pPr>
            <a:r>
              <a:rPr lang="en-IN" sz="1800" b="1" dirty="0">
                <a:effectLst/>
                <a:latin typeface="Times New Roman" panose="02020603050405020304" pitchFamily="18" charset="0"/>
                <a:ea typeface="Times New Roman" panose="02020603050405020304" pitchFamily="18" charset="0"/>
              </a:rPr>
              <a:t>3</a:t>
            </a:r>
            <a:r>
              <a:rPr lang="en-IN" sz="1800" dirty="0">
                <a:effectLst/>
                <a:latin typeface="Times New Roman" panose="02020603050405020304" pitchFamily="18" charset="0"/>
                <a:ea typeface="Times New Roman" panose="02020603050405020304" pitchFamily="18" charset="0"/>
              </a:rPr>
              <a:t>.D. D. Abuan et al., "Exploring Variable Speed Control Using Leap Motion: An Integration Finger Gestures, L298N, and NodeMCU ESP8266 for Wireless Communication," 2023 IEEE 15th International Conference on Humanoid, Nanotechnology, Information Technology, Communication and Control, Environment, and Management (HNICEM), Coron, Palawan, Philippines, 2023, pp. 1-4, doi: 10.1109/HNICEM60674.2023.10589246. </a:t>
            </a:r>
            <a:endParaRPr lang="en-IN" sz="1800" dirty="0">
              <a:effectLst/>
              <a:latin typeface="Arial" panose="020B0604020202020204" pitchFamily="34" charset="0"/>
              <a:ea typeface="Arial" panose="020B0604020202020204" pitchFamily="34" charset="0"/>
            </a:endParaRPr>
          </a:p>
          <a:p>
            <a:pPr marL="0" indent="0">
              <a:lnSpc>
                <a:spcPct val="115000"/>
              </a:lnSpc>
              <a:buNone/>
            </a:pPr>
            <a:r>
              <a:rPr lang="en-IN" sz="1800" dirty="0">
                <a:effectLst/>
                <a:latin typeface="Times New Roman" panose="02020603050405020304" pitchFamily="18" charset="0"/>
                <a:ea typeface="Times New Roman" panose="02020603050405020304" pitchFamily="18" charset="0"/>
              </a:rPr>
              <a:t> </a:t>
            </a:r>
            <a:endParaRPr lang="en-IN" sz="1800" dirty="0">
              <a:effectLst/>
              <a:latin typeface="Arial" panose="020B0604020202020204" pitchFamily="34" charset="0"/>
              <a:ea typeface="Arial" panose="020B0604020202020204" pitchFamily="34" charset="0"/>
            </a:endParaRPr>
          </a:p>
          <a:p>
            <a:pPr marL="0" indent="0">
              <a:lnSpc>
                <a:spcPct val="115000"/>
              </a:lnSpc>
              <a:buNone/>
            </a:pPr>
            <a:r>
              <a:rPr lang="en-IN" sz="1800" b="1" dirty="0">
                <a:effectLst/>
                <a:latin typeface="Times New Roman" panose="02020603050405020304" pitchFamily="18" charset="0"/>
                <a:ea typeface="Times New Roman" panose="02020603050405020304" pitchFamily="18" charset="0"/>
              </a:rPr>
              <a:t>4.</a:t>
            </a:r>
            <a:r>
              <a:rPr lang="en-IN" sz="1800" dirty="0">
                <a:effectLst/>
                <a:latin typeface="Times New Roman" panose="02020603050405020304" pitchFamily="18" charset="0"/>
                <a:ea typeface="Times New Roman" panose="02020603050405020304" pitchFamily="18" charset="0"/>
              </a:rPr>
              <a:t>G. Suprianto and Wirawan, "Implementation of Distributed Consensus Algorithms for Wireless Sensor Network Using NodeMCU ESP8266," 2018 Electrical Power, Electronics, Communications, Controls and Informatics Seminar (EECCIS), Batu, Indonesia, 2018, pp. 192-196, doi: 10.1109/EECCIS.2018.8692952. </a:t>
            </a:r>
            <a:endParaRPr lang="en-IN" sz="1800" dirty="0">
              <a:effectLst/>
              <a:latin typeface="Arial" panose="020B0604020202020204" pitchFamily="34" charset="0"/>
              <a:ea typeface="Arial" panose="020B0604020202020204" pitchFamily="34" charset="0"/>
            </a:endParaRPr>
          </a:p>
          <a:p>
            <a:pPr marL="114300" indent="0">
              <a:lnSpc>
                <a:spcPct val="115000"/>
              </a:lnSpc>
              <a:buNone/>
            </a:pPr>
            <a:r>
              <a:rPr lang="en-IN" sz="1800" dirty="0">
                <a:effectLst/>
                <a:latin typeface="Times New Roman" panose="02020603050405020304" pitchFamily="18" charset="0"/>
                <a:ea typeface="Times New Roman" panose="02020603050405020304" pitchFamily="18" charset="0"/>
              </a:rPr>
              <a:t> </a:t>
            </a:r>
            <a:endParaRPr lang="en-IN" sz="1800" dirty="0">
              <a:effectLst/>
              <a:latin typeface="Arial" panose="020B0604020202020204" pitchFamily="34" charset="0"/>
              <a:ea typeface="Arial" panose="020B0604020202020204" pitchFamily="34" charset="0"/>
            </a:endParaRPr>
          </a:p>
          <a:p>
            <a:pPr marL="0" indent="0">
              <a:lnSpc>
                <a:spcPct val="115000"/>
              </a:lnSpc>
              <a:buNone/>
            </a:pPr>
            <a:r>
              <a:rPr lang="en-IN" sz="1800" b="1" dirty="0">
                <a:effectLst/>
                <a:latin typeface="Times New Roman" panose="02020603050405020304" pitchFamily="18" charset="0"/>
                <a:ea typeface="Times New Roman" panose="02020603050405020304" pitchFamily="18" charset="0"/>
              </a:rPr>
              <a:t>5</a:t>
            </a:r>
            <a:r>
              <a:rPr lang="en-IN" sz="1800" dirty="0">
                <a:effectLst/>
                <a:latin typeface="Times New Roman" panose="02020603050405020304" pitchFamily="18" charset="0"/>
                <a:ea typeface="Times New Roman" panose="02020603050405020304" pitchFamily="18" charset="0"/>
              </a:rPr>
              <a:t>.A. Škraba, A. Koložvari, D. Kofjač, R. Stojanović, V. Stanovov and E. Semenkin, "Prototype of group heart rate monitoring with NODEMCU ESP8266," 2017 6th Mediterranean Conference on Embedded Computing (MECO), Bar, Montenegro, 2017, pp. 1-4, doi: 10.1109/MECO.2017.7977151. </a:t>
            </a:r>
            <a:endParaRPr lang="en-IN" sz="1800" dirty="0">
              <a:effectLst/>
              <a:latin typeface="Arial" panose="020B0604020202020204" pitchFamily="34" charset="0"/>
              <a:ea typeface="Arial" panose="020B0604020202020204" pitchFamily="34" charset="0"/>
            </a:endParaRPr>
          </a:p>
          <a:p>
            <a:pPr>
              <a:lnSpc>
                <a:spcPct val="115000"/>
              </a:lnSpc>
            </a:pPr>
            <a:endParaRPr lang="en-IN" sz="1800" dirty="0">
              <a:effectLst/>
              <a:latin typeface="Arial" panose="020B0604020202020204" pitchFamily="34" charset="0"/>
              <a:ea typeface="Arial" panose="020B0604020202020204" pitchFamily="34" charset="0"/>
            </a:endParaRPr>
          </a:p>
          <a:p>
            <a:endParaRPr lang="en-US" dirty="0"/>
          </a:p>
        </p:txBody>
      </p:sp>
    </p:spTree>
  </p:cSld>
  <p:clrMapOvr>
    <a:masterClrMapping/>
  </p:clrMapOvr>
  <p:transition>
    <p:cut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224D5-F112-C620-AE9B-5E0674B6D0BC}"/>
              </a:ext>
            </a:extLst>
          </p:cNvPr>
          <p:cNvSpPr>
            <a:spLocks noGrp="1"/>
          </p:cNvSpPr>
          <p:nvPr>
            <p:ph type="title"/>
          </p:nvPr>
        </p:nvSpPr>
        <p:spPr/>
        <p:txBody>
          <a:bodyPr>
            <a:normAutofit/>
          </a:bodyPr>
          <a:lstStyle/>
          <a:p>
            <a:r>
              <a:rPr lang="en-IN" sz="4300" b="1" dirty="0">
                <a:solidFill>
                  <a:srgbClr val="54045C"/>
                </a:solidFill>
                <a:ea typeface="Calibri"/>
                <a:cs typeface="Calibri"/>
              </a:rPr>
              <a:t>INTRODUCTION</a:t>
            </a:r>
            <a:endParaRPr lang="en-IN" sz="4300" dirty="0"/>
          </a:p>
        </p:txBody>
      </p:sp>
      <p:sp>
        <p:nvSpPr>
          <p:cNvPr id="4" name="Rectangle 1">
            <a:extLst>
              <a:ext uri="{FF2B5EF4-FFF2-40B4-BE49-F238E27FC236}">
                <a16:creationId xmlns:a16="http://schemas.microsoft.com/office/drawing/2014/main" id="{B53F661F-1D31-6EA5-9ACD-E2F88618515E}"/>
              </a:ext>
            </a:extLst>
          </p:cNvPr>
          <p:cNvSpPr>
            <a:spLocks noGrp="1" noChangeArrowheads="1"/>
          </p:cNvSpPr>
          <p:nvPr>
            <p:ph idx="1"/>
          </p:nvPr>
        </p:nvSpPr>
        <p:spPr bwMode="auto">
          <a:xfrm>
            <a:off x="609600" y="1324031"/>
            <a:ext cx="10529455"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The Smart Agri Advisory System (AI + Weather + Drone) is an advanced tool designed to support farmers with intelligent crop monitoring and decision-making.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It integrates Artificial Intelligence (AI), image processing, and weather forecasting to analyze and improve crop health.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Users can upload crop images, which are processed using OpenCV to calculate the percentage of healthy (green) areas.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The system uses the OpenWeatherMap API to fetch real-time weather data like temperature, humidity, wind speed, and rainfall prediction.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Based on both crop health analysis and weather conditions, the AI module generates personalized agricultural recommendations.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It provides smart suggestions for irrigation, nutrient management, and pest control to improve productivity.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The system automatically generates reports in PDF and TXT format, summarizing the findings and recommendations.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The application is built using Streamlit for a user-friendly web interface.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It aims to promote sustainable agriculture through technology-driven insights and automation.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Overall, the project bridges the gap between traditional farming and modern digital agriculture using AI and data analytics.</a:t>
            </a:r>
          </a:p>
        </p:txBody>
      </p:sp>
    </p:spTree>
    <p:extLst>
      <p:ext uri="{BB962C8B-B14F-4D97-AF65-F5344CB8AC3E}">
        <p14:creationId xmlns:p14="http://schemas.microsoft.com/office/powerpoint/2010/main" val="1468098233"/>
      </p:ext>
    </p:extLst>
  </p:cSld>
  <p:clrMapOvr>
    <a:masterClrMapping/>
  </p:clrMapOvr>
  <p:transition>
    <p:cut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1B5EC-6907-ECCA-938D-2EDBE7EF5B34}"/>
              </a:ext>
            </a:extLst>
          </p:cNvPr>
          <p:cNvSpPr>
            <a:spLocks noGrp="1"/>
          </p:cNvSpPr>
          <p:nvPr>
            <p:ph type="title"/>
          </p:nvPr>
        </p:nvSpPr>
        <p:spPr/>
        <p:txBody>
          <a:bodyPr>
            <a:normAutofit/>
          </a:bodyPr>
          <a:lstStyle/>
          <a:p>
            <a:r>
              <a:rPr lang="en-IN" sz="4300" b="1" dirty="0">
                <a:solidFill>
                  <a:srgbClr val="54045C"/>
                </a:solidFill>
                <a:ea typeface="Calibri"/>
                <a:cs typeface="Calibri"/>
              </a:rPr>
              <a:t>OBJECTIVE</a:t>
            </a:r>
            <a:endParaRPr lang="en-IN" sz="4300" b="1" dirty="0"/>
          </a:p>
        </p:txBody>
      </p:sp>
      <p:sp>
        <p:nvSpPr>
          <p:cNvPr id="4" name="Rectangle 1">
            <a:extLst>
              <a:ext uri="{FF2B5EF4-FFF2-40B4-BE49-F238E27FC236}">
                <a16:creationId xmlns:a16="http://schemas.microsoft.com/office/drawing/2014/main" id="{AFC6716C-AA23-6A0F-D088-EF2A4C000925}"/>
              </a:ext>
            </a:extLst>
          </p:cNvPr>
          <p:cNvSpPr>
            <a:spLocks noGrp="1" noChangeArrowheads="1"/>
          </p:cNvSpPr>
          <p:nvPr>
            <p:ph idx="1"/>
          </p:nvPr>
        </p:nvSpPr>
        <p:spPr bwMode="auto">
          <a:xfrm>
            <a:off x="609600" y="1047032"/>
            <a:ext cx="10704844"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solidFill>
                  <a:schemeClr val="tx1"/>
                </a:solidFill>
                <a:effectLst/>
                <a:latin typeface="Arial" panose="020B0604020202020204" pitchFamily="34" charset="0"/>
              </a:rPr>
              <a:t>To develop an Smart Agri Advisory System that supports farmers with data-driven crop management.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solidFill>
                  <a:schemeClr val="tx1"/>
                </a:solidFill>
                <a:effectLst/>
                <a:latin typeface="Arial" panose="020B0604020202020204" pitchFamily="34" charset="0"/>
              </a:rPr>
              <a:t>To analyze crop images using image processing techniques for identifying healthy and stressed crop areas.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solidFill>
                  <a:schemeClr val="tx1"/>
                </a:solidFill>
                <a:effectLst/>
                <a:latin typeface="Arial" panose="020B0604020202020204" pitchFamily="34" charset="0"/>
              </a:rPr>
              <a:t>To fetch real-time weather data using the OpenWeatherMap API for better farming decisions.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solidFill>
                  <a:schemeClr val="tx1"/>
                </a:solidFill>
                <a:effectLst/>
                <a:latin typeface="Arial" panose="020B0604020202020204" pitchFamily="34" charset="0"/>
              </a:rPr>
              <a:t>To provide automated and intelligent recommendations on irrigation, nutrient management, and pest control.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solidFill>
                  <a:schemeClr val="tx1"/>
                </a:solidFill>
                <a:effectLst/>
                <a:latin typeface="Arial" panose="020B0604020202020204" pitchFamily="34" charset="0"/>
              </a:rPr>
              <a:t>To integrate drone-based monitoring and AI for accurate field assessment.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solidFill>
                  <a:schemeClr val="tx1"/>
                </a:solidFill>
                <a:effectLst/>
                <a:latin typeface="Arial" panose="020B0604020202020204" pitchFamily="34" charset="0"/>
              </a:rPr>
              <a:t>To generate instant reports in PDF and TXT formats summarizing the analysis and advice.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solidFill>
                  <a:schemeClr val="tx1"/>
                </a:solidFill>
                <a:effectLst/>
                <a:latin typeface="Arial" panose="020B0604020202020204" pitchFamily="34" charset="0"/>
              </a:rPr>
              <a:t>To promote sustainable and smart agriculture through technology and automation.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solidFill>
                  <a:schemeClr val="tx1"/>
                </a:solidFill>
                <a:effectLst/>
                <a:latin typeface="Arial" panose="020B0604020202020204" pitchFamily="34" charset="0"/>
              </a:rPr>
              <a:t>To bridge the gap between traditional farming practices and modern digital solutions.</a:t>
            </a:r>
          </a:p>
        </p:txBody>
      </p:sp>
    </p:spTree>
    <p:extLst>
      <p:ext uri="{BB962C8B-B14F-4D97-AF65-F5344CB8AC3E}">
        <p14:creationId xmlns:p14="http://schemas.microsoft.com/office/powerpoint/2010/main" val="3492634394"/>
      </p:ext>
    </p:extLst>
  </p:cSld>
  <p:clrMapOvr>
    <a:masterClrMapping/>
  </p:clrMapOvr>
  <p:transition>
    <p:cut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5" name="Title 4"/>
          <p:cNvSpPr>
            <a:spLocks noGrp="1"/>
          </p:cNvSpPr>
          <p:nvPr>
            <p:ph type="title"/>
          </p:nvPr>
        </p:nvSpPr>
        <p:spPr>
          <a:xfrm>
            <a:off x="804130" y="-225335"/>
            <a:ext cx="10972800" cy="1143000"/>
          </a:xfrm>
        </p:spPr>
        <p:txBody>
          <a:bodyPr>
            <a:normAutofit/>
          </a:bodyPr>
          <a:lstStyle/>
          <a:p>
            <a:pPr lvl="0"/>
            <a:r>
              <a:rPr lang="en-IN" b="1" dirty="0">
                <a:solidFill>
                  <a:srgbClr val="54045C"/>
                </a:solidFill>
                <a:ea typeface="Calibri"/>
                <a:cs typeface="Calibri"/>
                <a:sym typeface="Calibri"/>
              </a:rPr>
              <a:t>Research and Literature Review </a:t>
            </a:r>
            <a:endParaRPr lang="en-US" dirty="0"/>
          </a:p>
        </p:txBody>
      </p:sp>
      <p:sp>
        <p:nvSpPr>
          <p:cNvPr id="6" name="Content Placeholder 5"/>
          <p:cNvSpPr>
            <a:spLocks noGrp="1"/>
          </p:cNvSpPr>
          <p:nvPr>
            <p:ph idx="1"/>
          </p:nvPr>
        </p:nvSpPr>
        <p:spPr>
          <a:xfrm>
            <a:off x="260232" y="525192"/>
            <a:ext cx="10972800" cy="5807616"/>
          </a:xfrm>
        </p:spPr>
        <p:txBody>
          <a:bodyPr vert="horz" lIns="91440" tIns="45720" rIns="91440" bIns="45720" rtlCol="0" anchor="t">
            <a:normAutofit/>
          </a:bodyPr>
          <a:lstStyle/>
          <a:p>
            <a:pPr marL="0" lvl="0" indent="0">
              <a:spcBef>
                <a:spcPts val="1950"/>
              </a:spcBef>
              <a:buNone/>
            </a:pPr>
            <a:endParaRPr lang="en-IN" sz="1800" b="1" dirty="0">
              <a:latin typeface="Calibri" panose="020F0502020204030204" pitchFamily="34" charset="0"/>
              <a:ea typeface="Calibri" panose="020F0502020204030204" pitchFamily="34" charset="0"/>
            </a:endParaRPr>
          </a:p>
          <a:p>
            <a:pPr marL="0" indent="0">
              <a:buNone/>
            </a:pPr>
            <a:r>
              <a:rPr lang="en-US" sz="2400" b="1" dirty="0">
                <a:latin typeface="Times New Roman"/>
                <a:cs typeface="Times New Roman"/>
              </a:rPr>
              <a:t>1. </a:t>
            </a:r>
            <a:r>
              <a:rPr lang="en-US" sz="2400" b="1" dirty="0">
                <a:ea typeface="Calibri"/>
                <a:cs typeface="Calibri"/>
              </a:rPr>
              <a:t>Drone-Based Data Collection for Precision Agriculture Applications(2024) </a:t>
            </a:r>
            <a:endParaRPr lang="en-US" dirty="0">
              <a:ea typeface="Calibri"/>
              <a:cs typeface="Calibri"/>
            </a:endParaRPr>
          </a:p>
          <a:p>
            <a:pPr marL="0" indent="0">
              <a:buNone/>
            </a:pPr>
            <a:endParaRPr lang="en-US" dirty="0">
              <a:ea typeface="Calibri"/>
              <a:cs typeface="Calibri"/>
            </a:endParaRPr>
          </a:p>
          <a:p>
            <a:pPr marL="0" indent="0">
              <a:buNone/>
            </a:pPr>
            <a:endParaRPr lang="en-US" dirty="0">
              <a:ea typeface="Calibri"/>
              <a:cs typeface="Calibri"/>
            </a:endParaRPr>
          </a:p>
        </p:txBody>
      </p:sp>
      <p:sp>
        <p:nvSpPr>
          <p:cNvPr id="19" name="Rectangle 7">
            <a:extLst>
              <a:ext uri="{FF2B5EF4-FFF2-40B4-BE49-F238E27FC236}">
                <a16:creationId xmlns:a16="http://schemas.microsoft.com/office/drawing/2014/main" id="{C33B9388-7239-081D-62C3-804968CC4147}"/>
              </a:ext>
            </a:extLst>
          </p:cNvPr>
          <p:cNvSpPr>
            <a:spLocks noChangeArrowheads="1"/>
          </p:cNvSpPr>
          <p:nvPr/>
        </p:nvSpPr>
        <p:spPr bwMode="auto">
          <a:xfrm>
            <a:off x="771525" y="1600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graphicFrame>
        <p:nvGraphicFramePr>
          <p:cNvPr id="9" name="Table 8">
            <a:extLst>
              <a:ext uri="{FF2B5EF4-FFF2-40B4-BE49-F238E27FC236}">
                <a16:creationId xmlns:a16="http://schemas.microsoft.com/office/drawing/2014/main" id="{03989C23-5245-D66D-F961-F089E315A390}"/>
              </a:ext>
            </a:extLst>
          </p:cNvPr>
          <p:cNvGraphicFramePr>
            <a:graphicFrameLocks noGrp="1"/>
          </p:cNvGraphicFramePr>
          <p:nvPr>
            <p:extLst>
              <p:ext uri="{D42A27DB-BD31-4B8C-83A1-F6EECF244321}">
                <p14:modId xmlns:p14="http://schemas.microsoft.com/office/powerpoint/2010/main" val="1124880686"/>
              </p:ext>
            </p:extLst>
          </p:nvPr>
        </p:nvGraphicFramePr>
        <p:xfrm>
          <a:off x="292273" y="1586630"/>
          <a:ext cx="11085567" cy="4727708"/>
        </p:xfrm>
        <a:graphic>
          <a:graphicData uri="http://schemas.openxmlformats.org/drawingml/2006/table">
            <a:tbl>
              <a:tblPr>
                <a:tableStyleId>{E8B1032C-EA38-4F05-BA0D-38AFFFC7BED3}</a:tableStyleId>
              </a:tblPr>
              <a:tblGrid>
                <a:gridCol w="2360756">
                  <a:extLst>
                    <a:ext uri="{9D8B030D-6E8A-4147-A177-3AD203B41FA5}">
                      <a16:colId xmlns:a16="http://schemas.microsoft.com/office/drawing/2014/main" val="2917773427"/>
                    </a:ext>
                  </a:extLst>
                </a:gridCol>
                <a:gridCol w="8724811">
                  <a:extLst>
                    <a:ext uri="{9D8B030D-6E8A-4147-A177-3AD203B41FA5}">
                      <a16:colId xmlns:a16="http://schemas.microsoft.com/office/drawing/2014/main" val="2354880008"/>
                    </a:ext>
                  </a:extLst>
                </a:gridCol>
              </a:tblGrid>
              <a:tr h="466206">
                <a:tc>
                  <a:txBody>
                    <a:bodyPr/>
                    <a:lstStyle/>
                    <a:p>
                      <a:r>
                        <a:rPr lang="en-IN" sz="2000" b="1" dirty="0"/>
                        <a:t>Aspect</a:t>
                      </a:r>
                      <a:endParaRPr lang="en-IN" sz="2000" dirty="0">
                        <a:latin typeface="Time new roman"/>
                      </a:endParaRPr>
                    </a:p>
                  </a:txBody>
                  <a:tcPr marL="71841" marR="71841" marT="35920" marB="35920" anchor="ctr"/>
                </a:tc>
                <a:tc>
                  <a:txBody>
                    <a:bodyPr/>
                    <a:lstStyle/>
                    <a:p>
                      <a:pPr lvl="0" algn="l">
                        <a:lnSpc>
                          <a:spcPct val="100000"/>
                        </a:lnSpc>
                        <a:spcBef>
                          <a:spcPts val="0"/>
                        </a:spcBef>
                        <a:spcAft>
                          <a:spcPts val="0"/>
                        </a:spcAft>
                        <a:buNone/>
                      </a:pPr>
                      <a:r>
                        <a:rPr lang="en-IN" sz="2000" b="0" i="0" u="none" strike="noStrike" noProof="0" dirty="0">
                          <a:solidFill>
                            <a:srgbClr val="000000"/>
                          </a:solidFill>
                          <a:latin typeface="Calibri"/>
                        </a:rPr>
                        <a:t>Drone-based autonomous system collects soil data using wireless sensor nodes for precision agriculture applications.</a:t>
                      </a:r>
                      <a:endParaRPr lang="en-US" dirty="0"/>
                    </a:p>
                    <a:p>
                      <a:pPr lvl="0">
                        <a:buNone/>
                      </a:pPr>
                      <a:endParaRPr lang="en-IN" sz="1600" b="1" i="0" u="none" strike="noStrike" noProof="0" dirty="0">
                        <a:latin typeface="Calibri"/>
                      </a:endParaRPr>
                    </a:p>
                  </a:txBody>
                  <a:tcPr marL="71841" marR="71841" marT="35920" marB="35920" anchor="ctr"/>
                </a:tc>
                <a:extLst>
                  <a:ext uri="{0D108BD9-81ED-4DB2-BD59-A6C34878D82A}">
                    <a16:rowId xmlns:a16="http://schemas.microsoft.com/office/drawing/2014/main" val="1036395215"/>
                  </a:ext>
                </a:extLst>
              </a:tr>
              <a:tr h="634558">
                <a:tc>
                  <a:txBody>
                    <a:bodyPr/>
                    <a:lstStyle/>
                    <a:p>
                      <a:r>
                        <a:rPr lang="en-IN" sz="2000" b="1" dirty="0"/>
                        <a:t>Author</a:t>
                      </a:r>
                      <a:endParaRPr lang="en-IN" sz="2000" dirty="0">
                        <a:latin typeface="Time new roman"/>
                      </a:endParaRPr>
                    </a:p>
                  </a:txBody>
                  <a:tcPr marL="71841" marR="71841" marT="35920" marB="35920" anchor="ctr"/>
                </a:tc>
                <a:tc>
                  <a:txBody>
                    <a:bodyPr/>
                    <a:lstStyle/>
                    <a:p>
                      <a:pPr lvl="0" algn="l">
                        <a:lnSpc>
                          <a:spcPct val="100000"/>
                        </a:lnSpc>
                        <a:spcBef>
                          <a:spcPts val="0"/>
                        </a:spcBef>
                        <a:spcAft>
                          <a:spcPts val="0"/>
                        </a:spcAft>
                        <a:buNone/>
                      </a:pPr>
                      <a:r>
                        <a:rPr lang="en-IN" sz="2000" b="0" i="0" u="none" strike="noStrike" noProof="0" dirty="0">
                          <a:solidFill>
                            <a:srgbClr val="000000"/>
                          </a:solidFill>
                          <a:latin typeface="Calibri"/>
                        </a:rPr>
                        <a:t>Mohamed Elhesasy ,  Mahmoud Shashati</a:t>
                      </a:r>
                      <a:endParaRPr lang="en-US" dirty="0"/>
                    </a:p>
                  </a:txBody>
                  <a:tcPr marL="71841" marR="71841" marT="35920" marB="35920" anchor="ctr"/>
                </a:tc>
                <a:extLst>
                  <a:ext uri="{0D108BD9-81ED-4DB2-BD59-A6C34878D82A}">
                    <a16:rowId xmlns:a16="http://schemas.microsoft.com/office/drawing/2014/main" val="3520285605"/>
                  </a:ext>
                </a:extLst>
              </a:tr>
              <a:tr h="828810">
                <a:tc>
                  <a:txBody>
                    <a:bodyPr/>
                    <a:lstStyle/>
                    <a:p>
                      <a:r>
                        <a:rPr lang="en-IN" sz="2000" b="1" dirty="0"/>
                        <a:t>Summary</a:t>
                      </a:r>
                      <a:endParaRPr lang="en-IN" sz="2000" dirty="0">
                        <a:latin typeface="Time new roman"/>
                      </a:endParaRPr>
                    </a:p>
                  </a:txBody>
                  <a:tcPr marL="71841" marR="71841" marT="35920" marB="35920" anchor="ctr"/>
                </a:tc>
                <a:tc>
                  <a:txBody>
                    <a:bodyPr/>
                    <a:lstStyle/>
                    <a:p>
                      <a:pPr lvl="0" algn="l">
                        <a:lnSpc>
                          <a:spcPct val="100000"/>
                        </a:lnSpc>
                        <a:spcBef>
                          <a:spcPts val="0"/>
                        </a:spcBef>
                        <a:spcAft>
                          <a:spcPts val="0"/>
                        </a:spcAft>
                        <a:buNone/>
                      </a:pPr>
                      <a:r>
                        <a:rPr lang="en-IN" sz="2000" b="0" i="0" u="none" strike="noStrike" noProof="0" dirty="0">
                          <a:solidFill>
                            <a:srgbClr val="000000"/>
                          </a:solidFill>
                          <a:latin typeface="Calibri"/>
                        </a:rPr>
                        <a:t>Drone with Xbee module autonomously collects and stores sensor data across agricultural fields for analysis.</a:t>
                      </a:r>
                      <a:endParaRPr lang="en-US" dirty="0"/>
                    </a:p>
                  </a:txBody>
                  <a:tcPr marL="71841" marR="71841" marT="35920" marB="35920" anchor="ctr"/>
                </a:tc>
                <a:extLst>
                  <a:ext uri="{0D108BD9-81ED-4DB2-BD59-A6C34878D82A}">
                    <a16:rowId xmlns:a16="http://schemas.microsoft.com/office/drawing/2014/main" val="869061685"/>
                  </a:ext>
                </a:extLst>
              </a:tr>
              <a:tr h="634558">
                <a:tc>
                  <a:txBody>
                    <a:bodyPr/>
                    <a:lstStyle/>
                    <a:p>
                      <a:r>
                        <a:rPr lang="en-IN" sz="2000" b="1" dirty="0"/>
                        <a:t>Relevance</a:t>
                      </a:r>
                      <a:endParaRPr lang="en-IN" sz="2000" dirty="0">
                        <a:latin typeface="Time new roman"/>
                      </a:endParaRPr>
                    </a:p>
                  </a:txBody>
                  <a:tcPr marL="71841" marR="71841" marT="35920" marB="35920" anchor="ctr"/>
                </a:tc>
                <a:tc>
                  <a:txBody>
                    <a:bodyPr/>
                    <a:lstStyle/>
                    <a:p>
                      <a:pPr lvl="0" algn="l">
                        <a:lnSpc>
                          <a:spcPct val="100000"/>
                        </a:lnSpc>
                        <a:spcBef>
                          <a:spcPts val="0"/>
                        </a:spcBef>
                        <a:spcAft>
                          <a:spcPts val="0"/>
                        </a:spcAft>
                        <a:buNone/>
                      </a:pPr>
                      <a:r>
                        <a:rPr lang="en-US" sz="2000" b="0" i="0" u="none" strike="noStrike" noProof="0" dirty="0"/>
                        <a:t>Enhances sustainable farming by improving data-driven decisions for irrigation, fertilization, and soil management practices.</a:t>
                      </a:r>
                      <a:endParaRPr lang="en-US" sz="2000" dirty="0"/>
                    </a:p>
                  </a:txBody>
                  <a:tcPr marL="71841" marR="71841" marT="35920" marB="35920" anchor="ctr"/>
                </a:tc>
                <a:extLst>
                  <a:ext uri="{0D108BD9-81ED-4DB2-BD59-A6C34878D82A}">
                    <a16:rowId xmlns:a16="http://schemas.microsoft.com/office/drawing/2014/main" val="3494278599"/>
                  </a:ext>
                </a:extLst>
              </a:tr>
              <a:tr h="828810">
                <a:tc>
                  <a:txBody>
                    <a:bodyPr/>
                    <a:lstStyle/>
                    <a:p>
                      <a:r>
                        <a:rPr lang="en-IN" sz="2000" b="1" dirty="0"/>
                        <a:t>Gaps</a:t>
                      </a:r>
                      <a:endParaRPr lang="en-IN" sz="2000" dirty="0">
                        <a:latin typeface="Time new roman"/>
                      </a:endParaRPr>
                    </a:p>
                  </a:txBody>
                  <a:tcPr marL="71841" marR="71841" marT="35920" marB="35920" anchor="ctr"/>
                </a:tc>
                <a:tc>
                  <a:txBody>
                    <a:bodyPr/>
                    <a:lstStyle/>
                    <a:p>
                      <a:pPr lvl="0" algn="l">
                        <a:lnSpc>
                          <a:spcPct val="100000"/>
                        </a:lnSpc>
                        <a:spcBef>
                          <a:spcPts val="0"/>
                        </a:spcBef>
                        <a:spcAft>
                          <a:spcPts val="0"/>
                        </a:spcAft>
                        <a:buNone/>
                      </a:pPr>
                      <a:r>
                        <a:rPr lang="en-US" sz="2000" b="0" i="0" u="none" strike="noStrike" noProof="0" dirty="0"/>
                        <a:t>Limited sensor variety, lacks real-time data processing and integration with predictive analytics or crop models.</a:t>
                      </a:r>
                      <a:endParaRPr lang="en-US" sz="2000" dirty="0"/>
                    </a:p>
                  </a:txBody>
                  <a:tcPr marL="71841" marR="71841" marT="35920" marB="35920" anchor="ctr"/>
                </a:tc>
                <a:extLst>
                  <a:ext uri="{0D108BD9-81ED-4DB2-BD59-A6C34878D82A}">
                    <a16:rowId xmlns:a16="http://schemas.microsoft.com/office/drawing/2014/main" val="3952987560"/>
                  </a:ext>
                </a:extLst>
              </a:tr>
              <a:tr h="828810">
                <a:tc>
                  <a:txBody>
                    <a:bodyPr/>
                    <a:lstStyle/>
                    <a:p>
                      <a:r>
                        <a:rPr lang="en-IN" sz="2000" b="1" dirty="0"/>
                        <a:t>Impact</a:t>
                      </a:r>
                      <a:endParaRPr lang="en-IN" sz="2000" dirty="0">
                        <a:latin typeface="Time new roman"/>
                      </a:endParaRPr>
                    </a:p>
                  </a:txBody>
                  <a:tcPr marL="71841" marR="71841" marT="35920" marB="35920" anchor="ctr"/>
                </a:tc>
                <a:tc>
                  <a:txBody>
                    <a:bodyPr/>
                    <a:lstStyle/>
                    <a:p>
                      <a:pPr lvl="0" algn="l">
                        <a:lnSpc>
                          <a:spcPct val="100000"/>
                        </a:lnSpc>
                        <a:spcBef>
                          <a:spcPts val="0"/>
                        </a:spcBef>
                        <a:spcAft>
                          <a:spcPts val="0"/>
                        </a:spcAft>
                        <a:buNone/>
                      </a:pPr>
                      <a:r>
                        <a:rPr lang="en-US" sz="2000" b="0" i="0" u="none" strike="noStrike" noProof="0" dirty="0"/>
                        <a:t>Promotes low-cost, scalable, and energy-efficient smart agriculture practices through autonomous aerial data collection systems.</a:t>
                      </a:r>
                      <a:endParaRPr lang="en-US" sz="2000" dirty="0"/>
                    </a:p>
                  </a:txBody>
                  <a:tcPr marL="71841" marR="71841" marT="35920" marB="35920" anchor="ctr"/>
                </a:tc>
                <a:extLst>
                  <a:ext uri="{0D108BD9-81ED-4DB2-BD59-A6C34878D82A}">
                    <a16:rowId xmlns:a16="http://schemas.microsoft.com/office/drawing/2014/main" val="1322369098"/>
                  </a:ext>
                </a:extLst>
              </a:tr>
            </a:tbl>
          </a:graphicData>
        </a:graphic>
      </p:graphicFrame>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F8FA9-F75F-CAC5-F04B-8B53263A97D0}"/>
              </a:ext>
            </a:extLst>
          </p:cNvPr>
          <p:cNvSpPr>
            <a:spLocks noGrp="1"/>
          </p:cNvSpPr>
          <p:nvPr>
            <p:ph type="title"/>
          </p:nvPr>
        </p:nvSpPr>
        <p:spPr>
          <a:xfrm>
            <a:off x="609600" y="-227158"/>
            <a:ext cx="10972800" cy="1143000"/>
          </a:xfrm>
        </p:spPr>
        <p:txBody>
          <a:bodyPr/>
          <a:lstStyle/>
          <a:p>
            <a:r>
              <a:rPr lang="en-IN" b="1" dirty="0">
                <a:solidFill>
                  <a:srgbClr val="54045C"/>
                </a:solidFill>
                <a:ea typeface="Calibri"/>
                <a:cs typeface="Calibri"/>
                <a:sym typeface="Calibri"/>
              </a:rPr>
              <a:t>Research and Literature Review </a:t>
            </a:r>
            <a:endParaRPr lang="en-IN" dirty="0"/>
          </a:p>
        </p:txBody>
      </p:sp>
      <p:sp>
        <p:nvSpPr>
          <p:cNvPr id="6" name="Content Placeholder 5">
            <a:extLst>
              <a:ext uri="{FF2B5EF4-FFF2-40B4-BE49-F238E27FC236}">
                <a16:creationId xmlns:a16="http://schemas.microsoft.com/office/drawing/2014/main" id="{55818E30-D9CB-D72F-4383-5841A15A45D1}"/>
              </a:ext>
            </a:extLst>
          </p:cNvPr>
          <p:cNvSpPr>
            <a:spLocks noGrp="1"/>
          </p:cNvSpPr>
          <p:nvPr>
            <p:ph idx="1"/>
          </p:nvPr>
        </p:nvSpPr>
        <p:spPr>
          <a:xfrm>
            <a:off x="396240" y="742334"/>
            <a:ext cx="10972800" cy="4525963"/>
          </a:xfrm>
        </p:spPr>
        <p:txBody>
          <a:bodyPr vert="horz" lIns="91440" tIns="45720" rIns="91440" bIns="45720" rtlCol="0" anchor="t">
            <a:normAutofit/>
          </a:bodyPr>
          <a:lstStyle/>
          <a:p>
            <a:pPr marL="0" indent="0">
              <a:buNone/>
            </a:pPr>
            <a:r>
              <a:rPr lang="en-US" sz="2000" b="1" dirty="0">
                <a:solidFill>
                  <a:srgbClr val="000000"/>
                </a:solidFill>
                <a:effectLst/>
                <a:latin typeface="Times New Roman"/>
                <a:ea typeface="Calibri"/>
                <a:cs typeface="Times New Roman"/>
              </a:rPr>
              <a:t>2.</a:t>
            </a:r>
            <a:r>
              <a:rPr lang="en-US" sz="2000" b="1" dirty="0">
                <a:solidFill>
                  <a:srgbClr val="000000"/>
                </a:solidFill>
                <a:ea typeface="+mn-lt"/>
                <a:cs typeface="+mn-lt"/>
              </a:rPr>
              <a:t>Multi‑Functional Agricultural Drone</a:t>
            </a:r>
            <a:r>
              <a:rPr lang="en-US" sz="2000" dirty="0">
                <a:solidFill>
                  <a:srgbClr val="000000"/>
                </a:solidFill>
                <a:ea typeface="+mn-lt"/>
                <a:cs typeface="+mn-lt"/>
              </a:rPr>
              <a:t> </a:t>
            </a:r>
            <a:r>
              <a:rPr lang="en-US" sz="2000" i="1" dirty="0">
                <a:solidFill>
                  <a:srgbClr val="000000"/>
                </a:solidFill>
                <a:ea typeface="+mn-lt"/>
                <a:cs typeface="+mn-lt"/>
              </a:rPr>
              <a:t>(ICCE 2024)</a:t>
            </a:r>
            <a:endParaRPr lang="en-US" sz="2000" b="1" dirty="0">
              <a:solidFill>
                <a:srgbClr val="000000"/>
              </a:solidFill>
              <a:effectLst/>
              <a:latin typeface="Times New Roman"/>
              <a:ea typeface="Calibri"/>
              <a:cs typeface="Times New Roman"/>
            </a:endParaRPr>
          </a:p>
          <a:p>
            <a:endParaRPr lang="en-IN" dirty="0"/>
          </a:p>
        </p:txBody>
      </p:sp>
      <p:graphicFrame>
        <p:nvGraphicFramePr>
          <p:cNvPr id="25" name="Table 24">
            <a:extLst>
              <a:ext uri="{FF2B5EF4-FFF2-40B4-BE49-F238E27FC236}">
                <a16:creationId xmlns:a16="http://schemas.microsoft.com/office/drawing/2014/main" id="{3208DA05-9D63-05EF-171A-4A252F172F1F}"/>
              </a:ext>
            </a:extLst>
          </p:cNvPr>
          <p:cNvGraphicFramePr>
            <a:graphicFrameLocks noGrp="1"/>
          </p:cNvGraphicFramePr>
          <p:nvPr>
            <p:extLst>
              <p:ext uri="{D42A27DB-BD31-4B8C-83A1-F6EECF244321}">
                <p14:modId xmlns:p14="http://schemas.microsoft.com/office/powerpoint/2010/main" val="3316312182"/>
              </p:ext>
            </p:extLst>
          </p:nvPr>
        </p:nvGraphicFramePr>
        <p:xfrm>
          <a:off x="291402" y="1586630"/>
          <a:ext cx="11086438" cy="4836192"/>
        </p:xfrm>
        <a:graphic>
          <a:graphicData uri="http://schemas.openxmlformats.org/drawingml/2006/table">
            <a:tbl>
              <a:tblPr>
                <a:tableStyleId>{616DA210-FB5B-4158-B5E0-FEB733F419BA}</a:tableStyleId>
              </a:tblPr>
              <a:tblGrid>
                <a:gridCol w="2361627">
                  <a:extLst>
                    <a:ext uri="{9D8B030D-6E8A-4147-A177-3AD203B41FA5}">
                      <a16:colId xmlns:a16="http://schemas.microsoft.com/office/drawing/2014/main" val="2917773427"/>
                    </a:ext>
                  </a:extLst>
                </a:gridCol>
                <a:gridCol w="8724811">
                  <a:extLst>
                    <a:ext uri="{9D8B030D-6E8A-4147-A177-3AD203B41FA5}">
                      <a16:colId xmlns:a16="http://schemas.microsoft.com/office/drawing/2014/main" val="2354880008"/>
                    </a:ext>
                  </a:extLst>
                </a:gridCol>
              </a:tblGrid>
              <a:tr h="466206">
                <a:tc>
                  <a:txBody>
                    <a:bodyPr/>
                    <a:lstStyle/>
                    <a:p>
                      <a:r>
                        <a:rPr lang="en-IN" sz="1600" b="1" dirty="0"/>
                        <a:t>Aspect</a:t>
                      </a:r>
                      <a:endParaRPr lang="en-IN" sz="1600" dirty="0">
                        <a:latin typeface="Time new roman"/>
                      </a:endParaRPr>
                    </a:p>
                  </a:txBody>
                  <a:tcPr marL="71841" marR="71841" marT="35920" marB="35920" anchor="ctr"/>
                </a:tc>
                <a:tc>
                  <a:txBody>
                    <a:bodyPr/>
                    <a:lstStyle/>
                    <a:p>
                      <a:pPr lvl="0">
                        <a:buNone/>
                      </a:pPr>
                      <a:r>
                        <a:rPr lang="en-IN" sz="1600" b="1" u="none" strike="noStrike" noProof="0" dirty="0"/>
                        <a:t>Multi‑Functional Agricultural Drone</a:t>
                      </a:r>
                      <a:r>
                        <a:rPr lang="en-IN" sz="1600" b="0" u="none" strike="noStrike" noProof="0" dirty="0"/>
                        <a:t> (ICCE 2024)</a:t>
                      </a:r>
                      <a:endParaRPr lang="en-US" dirty="0"/>
                    </a:p>
                  </a:txBody>
                  <a:tcPr marL="71841" marR="71841" marT="35920" marB="35920" anchor="ctr"/>
                </a:tc>
                <a:extLst>
                  <a:ext uri="{0D108BD9-81ED-4DB2-BD59-A6C34878D82A}">
                    <a16:rowId xmlns:a16="http://schemas.microsoft.com/office/drawing/2014/main" val="1036395215"/>
                  </a:ext>
                </a:extLst>
              </a:tr>
              <a:tr h="634558">
                <a:tc>
                  <a:txBody>
                    <a:bodyPr/>
                    <a:lstStyle/>
                    <a:p>
                      <a:r>
                        <a:rPr lang="en-IN" sz="1600" b="1" dirty="0"/>
                        <a:t>Author</a:t>
                      </a:r>
                      <a:endParaRPr lang="en-IN" sz="1600" dirty="0">
                        <a:latin typeface="Time new roman"/>
                      </a:endParaRPr>
                    </a:p>
                  </a:txBody>
                  <a:tcPr marL="71841" marR="71841" marT="35920" marB="35920" anchor="ctr"/>
                </a:tc>
                <a:tc>
                  <a:txBody>
                    <a:bodyPr/>
                    <a:lstStyle/>
                    <a:p>
                      <a:pPr lvl="0">
                        <a:buNone/>
                      </a:pPr>
                      <a:r>
                        <a:rPr lang="en-IN" sz="1600" b="0" u="none" strike="noStrike" noProof="0" dirty="0"/>
                        <a:t>Duong et al. (IEEE ICCE2024)</a:t>
                      </a:r>
                      <a:endParaRPr lang="en-US" dirty="0"/>
                    </a:p>
                  </a:txBody>
                  <a:tcPr marL="71841" marR="71841" marT="35920" marB="35920" anchor="ctr"/>
                </a:tc>
                <a:extLst>
                  <a:ext uri="{0D108BD9-81ED-4DB2-BD59-A6C34878D82A}">
                    <a16:rowId xmlns:a16="http://schemas.microsoft.com/office/drawing/2014/main" val="3520285605"/>
                  </a:ext>
                </a:extLst>
              </a:tr>
              <a:tr h="828810">
                <a:tc>
                  <a:txBody>
                    <a:bodyPr/>
                    <a:lstStyle/>
                    <a:p>
                      <a:r>
                        <a:rPr lang="en-IN" sz="1600" b="1" dirty="0"/>
                        <a:t>Summary</a:t>
                      </a:r>
                      <a:endParaRPr lang="en-IN" sz="1600" dirty="0">
                        <a:latin typeface="Time new roman"/>
                      </a:endParaRPr>
                    </a:p>
                  </a:txBody>
                  <a:tcPr marL="71841" marR="71841" marT="35920" marB="35920" anchor="ctr"/>
                </a:tc>
                <a:tc>
                  <a:txBody>
                    <a:bodyPr/>
                    <a:lstStyle/>
                    <a:p>
                      <a:pPr lvl="0">
                        <a:buNone/>
                      </a:pPr>
                      <a:r>
                        <a:rPr lang="en-IN" sz="1600" b="0" u="none" strike="noStrike" noProof="0" dirty="0"/>
                        <a:t>Presents a low-cost drone integrating crop watering, pest monitoring, and fire detection, aimed at small-scale farms </a:t>
                      </a:r>
                      <a:r>
                        <a:rPr lang="en-IN" sz="1600" dirty="0"/>
                        <a:t>.</a:t>
                      </a:r>
                      <a:endParaRPr lang="en-IN" sz="1600" dirty="0">
                        <a:latin typeface="Time new roman"/>
                      </a:endParaRPr>
                    </a:p>
                  </a:txBody>
                  <a:tcPr marL="71841" marR="71841" marT="35920" marB="35920" anchor="ctr"/>
                </a:tc>
                <a:extLst>
                  <a:ext uri="{0D108BD9-81ED-4DB2-BD59-A6C34878D82A}">
                    <a16:rowId xmlns:a16="http://schemas.microsoft.com/office/drawing/2014/main" val="869061685"/>
                  </a:ext>
                </a:extLst>
              </a:tr>
              <a:tr h="634558">
                <a:tc>
                  <a:txBody>
                    <a:bodyPr/>
                    <a:lstStyle/>
                    <a:p>
                      <a:r>
                        <a:rPr lang="en-IN" sz="1600" b="1" dirty="0"/>
                        <a:t>Relevance</a:t>
                      </a:r>
                      <a:endParaRPr lang="en-IN" sz="1600" dirty="0">
                        <a:latin typeface="Time new roman"/>
                      </a:endParaRPr>
                    </a:p>
                  </a:txBody>
                  <a:tcPr marL="71841" marR="71841" marT="35920" marB="35920" anchor="ctr"/>
                </a:tc>
                <a:tc>
                  <a:txBody>
                    <a:bodyPr/>
                    <a:lstStyle/>
                    <a:p>
                      <a:pPr lvl="0">
                        <a:buNone/>
                      </a:pPr>
                      <a:r>
                        <a:rPr lang="en-US" sz="1600" b="0" u="none" strike="noStrike" noProof="0" dirty="0"/>
                        <a:t>Demonstrates drone-based real-time monitoring for smallholders, addressing resource/labor constraints.</a:t>
                      </a:r>
                      <a:endParaRPr lang="en-US" dirty="0"/>
                    </a:p>
                  </a:txBody>
                  <a:tcPr marL="71841" marR="71841" marT="35920" marB="35920" anchor="ctr"/>
                </a:tc>
                <a:extLst>
                  <a:ext uri="{0D108BD9-81ED-4DB2-BD59-A6C34878D82A}">
                    <a16:rowId xmlns:a16="http://schemas.microsoft.com/office/drawing/2014/main" val="3494278599"/>
                  </a:ext>
                </a:extLst>
              </a:tr>
              <a:tr h="828810">
                <a:tc>
                  <a:txBody>
                    <a:bodyPr/>
                    <a:lstStyle/>
                    <a:p>
                      <a:r>
                        <a:rPr lang="en-IN" sz="1600" b="1" dirty="0"/>
                        <a:t>Gaps</a:t>
                      </a:r>
                      <a:endParaRPr lang="en-IN" sz="1600" dirty="0">
                        <a:latin typeface="Time new roman"/>
                      </a:endParaRPr>
                    </a:p>
                  </a:txBody>
                  <a:tcPr marL="71841" marR="71841" marT="35920" marB="35920" anchor="ctr"/>
                </a:tc>
                <a:tc>
                  <a:txBody>
                    <a:bodyPr/>
                    <a:lstStyle/>
                    <a:p>
                      <a:pPr lvl="0">
                        <a:buNone/>
                      </a:pPr>
                      <a:r>
                        <a:rPr lang="en-US" sz="1600" b="0" u="none" strike="noStrike" noProof="0" dirty="0"/>
                        <a:t>Focuses only on drone hardware; lacks satellite integration and weather forecasting.</a:t>
                      </a:r>
                      <a:endParaRPr lang="en-US" dirty="0"/>
                    </a:p>
                  </a:txBody>
                  <a:tcPr marL="71841" marR="71841" marT="35920" marB="35920" anchor="ctr"/>
                </a:tc>
                <a:extLst>
                  <a:ext uri="{0D108BD9-81ED-4DB2-BD59-A6C34878D82A}">
                    <a16:rowId xmlns:a16="http://schemas.microsoft.com/office/drawing/2014/main" val="3952987560"/>
                  </a:ext>
                </a:extLst>
              </a:tr>
              <a:tr h="1443250">
                <a:tc>
                  <a:txBody>
                    <a:bodyPr/>
                    <a:lstStyle/>
                    <a:p>
                      <a:r>
                        <a:rPr lang="en-IN" sz="1600" b="1" dirty="0"/>
                        <a:t>Impact</a:t>
                      </a:r>
                      <a:endParaRPr lang="en-IN" sz="1600" dirty="0">
                        <a:latin typeface="Time new roman"/>
                      </a:endParaRPr>
                    </a:p>
                  </a:txBody>
                  <a:tcPr marL="71841" marR="71841" marT="35920" marB="35920" anchor="ctr"/>
                </a:tc>
                <a:tc>
                  <a:txBody>
                    <a:bodyPr/>
                    <a:lstStyle/>
                    <a:p>
                      <a:pPr lvl="0">
                        <a:buNone/>
                      </a:pPr>
                      <a:r>
                        <a:rPr lang="en-US" sz="1600" b="0" u="none" strike="noStrike" noProof="0" dirty="0"/>
                        <a:t>Enhances timely interventions in irrigation and pest control.</a:t>
                      </a:r>
                      <a:endParaRPr lang="en-US" dirty="0"/>
                    </a:p>
                  </a:txBody>
                  <a:tcPr marL="71841" marR="71841" marT="35920" marB="35920" anchor="ctr"/>
                </a:tc>
                <a:extLst>
                  <a:ext uri="{0D108BD9-81ED-4DB2-BD59-A6C34878D82A}">
                    <a16:rowId xmlns:a16="http://schemas.microsoft.com/office/drawing/2014/main" val="1322369098"/>
                  </a:ext>
                </a:extLst>
              </a:tr>
            </a:tbl>
          </a:graphicData>
        </a:graphic>
      </p:graphicFrame>
      <p:sp>
        <p:nvSpPr>
          <p:cNvPr id="26" name="Rectangle 3">
            <a:extLst>
              <a:ext uri="{FF2B5EF4-FFF2-40B4-BE49-F238E27FC236}">
                <a16:creationId xmlns:a16="http://schemas.microsoft.com/office/drawing/2014/main" id="{08492FED-0411-45D0-5A19-B302F75BCA4F}"/>
              </a:ext>
            </a:extLst>
          </p:cNvPr>
          <p:cNvSpPr>
            <a:spLocks noChangeArrowheads="1"/>
          </p:cNvSpPr>
          <p:nvPr/>
        </p:nvSpPr>
        <p:spPr bwMode="auto">
          <a:xfrm>
            <a:off x="912178" y="2276157"/>
            <a:ext cx="1412809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dirty="0"/>
          </a:p>
        </p:txBody>
      </p:sp>
    </p:spTree>
    <p:extLst>
      <p:ext uri="{BB962C8B-B14F-4D97-AF65-F5344CB8AC3E}">
        <p14:creationId xmlns:p14="http://schemas.microsoft.com/office/powerpoint/2010/main" val="1979381609"/>
      </p:ext>
    </p:extLst>
  </p:cSld>
  <p:clrMapOvr>
    <a:masterClrMapping/>
  </p:clrMapOvr>
  <mc:AlternateContent xmlns:mc="http://schemas.openxmlformats.org/markup-compatibility/2006" xmlns:p14="http://schemas.microsoft.com/office/powerpoint/2010/main">
    <mc:Choice Requires="p14">
      <p:transition p14:dur="250">
        <p:cover/>
      </p:transition>
    </mc:Choice>
    <mc:Fallback xmlns="">
      <p:transition>
        <p:cover/>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29F85-40D0-40FA-49A0-4DF13AABA930}"/>
              </a:ext>
            </a:extLst>
          </p:cNvPr>
          <p:cNvSpPr>
            <a:spLocks noGrp="1"/>
          </p:cNvSpPr>
          <p:nvPr>
            <p:ph type="title"/>
          </p:nvPr>
        </p:nvSpPr>
        <p:spPr>
          <a:xfrm>
            <a:off x="822960" y="-141922"/>
            <a:ext cx="10972800" cy="1143000"/>
          </a:xfrm>
        </p:spPr>
        <p:txBody>
          <a:bodyPr/>
          <a:lstStyle/>
          <a:p>
            <a:r>
              <a:rPr lang="en-IN" b="1" dirty="0">
                <a:solidFill>
                  <a:srgbClr val="54045C"/>
                </a:solidFill>
                <a:ea typeface="Calibri"/>
                <a:cs typeface="Calibri"/>
                <a:sym typeface="Calibri"/>
              </a:rPr>
              <a:t>Research and Literature Review </a:t>
            </a:r>
            <a:endParaRPr lang="en-IN" dirty="0"/>
          </a:p>
        </p:txBody>
      </p:sp>
      <p:sp>
        <p:nvSpPr>
          <p:cNvPr id="3" name="Content Placeholder 2">
            <a:extLst>
              <a:ext uri="{FF2B5EF4-FFF2-40B4-BE49-F238E27FC236}">
                <a16:creationId xmlns:a16="http://schemas.microsoft.com/office/drawing/2014/main" id="{58C686A0-ABB9-62B5-2251-8637BEE5763F}"/>
              </a:ext>
            </a:extLst>
          </p:cNvPr>
          <p:cNvSpPr>
            <a:spLocks noGrp="1"/>
          </p:cNvSpPr>
          <p:nvPr>
            <p:ph idx="1"/>
          </p:nvPr>
        </p:nvSpPr>
        <p:spPr>
          <a:xfrm>
            <a:off x="182880" y="838518"/>
            <a:ext cx="10972800" cy="4525963"/>
          </a:xfrm>
        </p:spPr>
        <p:txBody>
          <a:bodyPr vert="horz" lIns="91440" tIns="45720" rIns="91440" bIns="45720" rtlCol="0" anchor="t">
            <a:normAutofit/>
          </a:bodyPr>
          <a:lstStyle/>
          <a:p>
            <a:pPr marL="0" indent="0">
              <a:buNone/>
            </a:pPr>
            <a:r>
              <a:rPr lang="en-US" sz="2000" b="1" dirty="0">
                <a:solidFill>
                  <a:srgbClr val="000000"/>
                </a:solidFill>
                <a:effectLst/>
                <a:latin typeface="Times New Roman"/>
                <a:ea typeface="Calibri"/>
                <a:cs typeface="Times New Roman"/>
              </a:rPr>
              <a:t>3.</a:t>
            </a:r>
            <a:r>
              <a:rPr lang="en-US" sz="2000" b="1" dirty="0">
                <a:solidFill>
                  <a:srgbClr val="000000"/>
                </a:solidFill>
                <a:ea typeface="+mn-lt"/>
                <a:cs typeface="+mn-lt"/>
              </a:rPr>
              <a:t>Fractional Crop Cover Estimation via Drone + ML</a:t>
            </a:r>
            <a:r>
              <a:rPr lang="en-US" sz="2000" dirty="0">
                <a:solidFill>
                  <a:srgbClr val="000000"/>
                </a:solidFill>
                <a:ea typeface="+mn-lt"/>
                <a:cs typeface="+mn-lt"/>
              </a:rPr>
              <a:t> </a:t>
            </a:r>
            <a:r>
              <a:rPr lang="en-US" sz="2000" i="1" dirty="0">
                <a:solidFill>
                  <a:srgbClr val="000000"/>
                </a:solidFill>
                <a:ea typeface="+mn-lt"/>
                <a:cs typeface="+mn-lt"/>
              </a:rPr>
              <a:t>(IGARSS 2024)</a:t>
            </a:r>
            <a:endParaRPr lang="en-US" sz="2000" b="1" dirty="0">
              <a:latin typeface="Times New Roman"/>
              <a:ea typeface="Calibri"/>
              <a:cs typeface="Times New Roman"/>
            </a:endParaRPr>
          </a:p>
        </p:txBody>
      </p:sp>
      <p:graphicFrame>
        <p:nvGraphicFramePr>
          <p:cNvPr id="4" name="Table 3">
            <a:extLst>
              <a:ext uri="{FF2B5EF4-FFF2-40B4-BE49-F238E27FC236}">
                <a16:creationId xmlns:a16="http://schemas.microsoft.com/office/drawing/2014/main" id="{2EBD751F-D803-FEA3-F795-54EBE20D4AAA}"/>
              </a:ext>
            </a:extLst>
          </p:cNvPr>
          <p:cNvGraphicFramePr>
            <a:graphicFrameLocks noGrp="1"/>
          </p:cNvGraphicFramePr>
          <p:nvPr>
            <p:extLst>
              <p:ext uri="{D42A27DB-BD31-4B8C-83A1-F6EECF244321}">
                <p14:modId xmlns:p14="http://schemas.microsoft.com/office/powerpoint/2010/main" val="2960654833"/>
              </p:ext>
            </p:extLst>
          </p:nvPr>
        </p:nvGraphicFramePr>
        <p:xfrm>
          <a:off x="395111" y="1312333"/>
          <a:ext cx="11399520" cy="4572094"/>
        </p:xfrm>
        <a:graphic>
          <a:graphicData uri="http://schemas.openxmlformats.org/drawingml/2006/table">
            <a:tbl>
              <a:tblPr>
                <a:tableStyleId>{616DA210-FB5B-4158-B5E0-FEB733F419BA}</a:tableStyleId>
              </a:tblPr>
              <a:tblGrid>
                <a:gridCol w="2346960">
                  <a:extLst>
                    <a:ext uri="{9D8B030D-6E8A-4147-A177-3AD203B41FA5}">
                      <a16:colId xmlns:a16="http://schemas.microsoft.com/office/drawing/2014/main" val="4208111737"/>
                    </a:ext>
                  </a:extLst>
                </a:gridCol>
                <a:gridCol w="9052560">
                  <a:extLst>
                    <a:ext uri="{9D8B030D-6E8A-4147-A177-3AD203B41FA5}">
                      <a16:colId xmlns:a16="http://schemas.microsoft.com/office/drawing/2014/main" val="2121931875"/>
                    </a:ext>
                  </a:extLst>
                </a:gridCol>
              </a:tblGrid>
              <a:tr h="609600">
                <a:tc>
                  <a:txBody>
                    <a:bodyPr/>
                    <a:lstStyle/>
                    <a:p>
                      <a:r>
                        <a:rPr lang="en-IN" sz="1600" b="1" dirty="0"/>
                        <a:t>Aspect</a:t>
                      </a:r>
                      <a:endParaRPr lang="en-IN" sz="1600" dirty="0">
                        <a:latin typeface="Time new roman"/>
                      </a:endParaRPr>
                    </a:p>
                  </a:txBody>
                  <a:tcPr marL="68575" marR="68575" marT="34288" marB="34288" anchor="ctr"/>
                </a:tc>
                <a:tc>
                  <a:txBody>
                    <a:bodyPr/>
                    <a:lstStyle/>
                    <a:p>
                      <a:pPr lvl="0">
                        <a:buNone/>
                      </a:pPr>
                      <a:r>
                        <a:rPr lang="en-IN" sz="1600" b="1" u="none" strike="noStrike" noProof="0" dirty="0"/>
                        <a:t>Fractional Crop Cover Estimation via Drone + ML</a:t>
                      </a:r>
                      <a:r>
                        <a:rPr lang="en-IN" sz="1600" b="0" u="none" strike="noStrike" noProof="0" dirty="0"/>
                        <a:t> (IGARSS 2024)</a:t>
                      </a:r>
                      <a:endParaRPr lang="en-US" dirty="0"/>
                    </a:p>
                  </a:txBody>
                  <a:tcPr marL="68575" marR="68575" marT="34288" marB="34288" anchor="ctr"/>
                </a:tc>
                <a:extLst>
                  <a:ext uri="{0D108BD9-81ED-4DB2-BD59-A6C34878D82A}">
                    <a16:rowId xmlns:a16="http://schemas.microsoft.com/office/drawing/2014/main" val="225412829"/>
                  </a:ext>
                </a:extLst>
              </a:tr>
              <a:tr h="808034">
                <a:tc>
                  <a:txBody>
                    <a:bodyPr/>
                    <a:lstStyle/>
                    <a:p>
                      <a:r>
                        <a:rPr lang="en-IN" sz="1600" b="1" dirty="0"/>
                        <a:t>Author</a:t>
                      </a:r>
                      <a:endParaRPr lang="en-IN" sz="1600" dirty="0">
                        <a:latin typeface="Time new roman"/>
                      </a:endParaRPr>
                    </a:p>
                  </a:txBody>
                  <a:tcPr marL="68575" marR="68575" marT="34288" marB="34288" anchor="ctr"/>
                </a:tc>
                <a:tc>
                  <a:txBody>
                    <a:bodyPr/>
                    <a:lstStyle/>
                    <a:p>
                      <a:pPr lvl="0">
                        <a:buNone/>
                      </a:pPr>
                      <a:r>
                        <a:rPr lang="en-IN" sz="1600" b="0" u="none" strike="noStrike" noProof="0" dirty="0"/>
                        <a:t>Khangarot et al., IIT Roorkee</a:t>
                      </a:r>
                      <a:endParaRPr lang="en-US" dirty="0"/>
                    </a:p>
                  </a:txBody>
                  <a:tcPr marL="68575" marR="68575" marT="34288" marB="34288" anchor="ctr"/>
                </a:tc>
                <a:extLst>
                  <a:ext uri="{0D108BD9-81ED-4DB2-BD59-A6C34878D82A}">
                    <a16:rowId xmlns:a16="http://schemas.microsoft.com/office/drawing/2014/main" val="1189575175"/>
                  </a:ext>
                </a:extLst>
              </a:tr>
              <a:tr h="891478">
                <a:tc>
                  <a:txBody>
                    <a:bodyPr/>
                    <a:lstStyle/>
                    <a:p>
                      <a:r>
                        <a:rPr lang="en-IN" sz="1600" b="1" dirty="0"/>
                        <a:t>Summary</a:t>
                      </a:r>
                      <a:endParaRPr lang="en-IN" sz="1600" dirty="0">
                        <a:latin typeface="Time new roman"/>
                      </a:endParaRPr>
                    </a:p>
                  </a:txBody>
                  <a:tcPr marL="68575" marR="68575" marT="34288" marB="34288" anchor="ctr"/>
                </a:tc>
                <a:tc>
                  <a:txBody>
                    <a:bodyPr/>
                    <a:lstStyle/>
                    <a:p>
                      <a:pPr lvl="0">
                        <a:buNone/>
                      </a:pPr>
                      <a:r>
                        <a:rPr lang="en-US" sz="1600" b="0" u="none" strike="noStrike" noProof="0" dirty="0"/>
                        <a:t>Uses drone imagery and color-based ML models to estimate fractional leaf/canopy cover</a:t>
                      </a:r>
                      <a:endParaRPr lang="en-US" dirty="0"/>
                    </a:p>
                  </a:txBody>
                  <a:tcPr marL="68575" marR="68575" marT="34288" marB="34288" anchor="ctr"/>
                </a:tc>
                <a:extLst>
                  <a:ext uri="{0D108BD9-81ED-4DB2-BD59-A6C34878D82A}">
                    <a16:rowId xmlns:a16="http://schemas.microsoft.com/office/drawing/2014/main" val="464344403"/>
                  </a:ext>
                </a:extLst>
              </a:tr>
              <a:tr h="685752">
                <a:tc>
                  <a:txBody>
                    <a:bodyPr/>
                    <a:lstStyle/>
                    <a:p>
                      <a:r>
                        <a:rPr lang="en-IN" sz="1600" b="1" dirty="0"/>
                        <a:t>Relevance</a:t>
                      </a:r>
                      <a:endParaRPr lang="en-IN" sz="1600" dirty="0">
                        <a:latin typeface="Time new roman"/>
                      </a:endParaRPr>
                    </a:p>
                  </a:txBody>
                  <a:tcPr marL="68575" marR="68575" marT="34288" marB="34288" anchor="ctr"/>
                </a:tc>
                <a:tc>
                  <a:txBody>
                    <a:bodyPr/>
                    <a:lstStyle/>
                    <a:p>
                      <a:pPr lvl="0">
                        <a:buNone/>
                      </a:pPr>
                      <a:r>
                        <a:rPr lang="en-US" sz="1600" b="0" u="none" strike="noStrike" noProof="0" dirty="0"/>
                        <a:t>Precise canopy estimation supports decision-making for irrigation, fertilization.</a:t>
                      </a:r>
                      <a:endParaRPr lang="en-US" dirty="0"/>
                    </a:p>
                  </a:txBody>
                  <a:tcPr marL="68575" marR="68575" marT="34288" marB="34288" anchor="ctr"/>
                </a:tc>
                <a:extLst>
                  <a:ext uri="{0D108BD9-81ED-4DB2-BD59-A6C34878D82A}">
                    <a16:rowId xmlns:a16="http://schemas.microsoft.com/office/drawing/2014/main" val="1803009700"/>
                  </a:ext>
                </a:extLst>
              </a:tr>
              <a:tr h="685752">
                <a:tc>
                  <a:txBody>
                    <a:bodyPr/>
                    <a:lstStyle/>
                    <a:p>
                      <a:r>
                        <a:rPr lang="en-IN" sz="1600" b="1" dirty="0"/>
                        <a:t>Gaps</a:t>
                      </a:r>
                      <a:endParaRPr lang="en-IN" sz="1600" dirty="0">
                        <a:latin typeface="Time new roman"/>
                      </a:endParaRPr>
                    </a:p>
                  </a:txBody>
                  <a:tcPr marL="68575" marR="68575" marT="34288" marB="34288" anchor="ctr"/>
                </a:tc>
                <a:tc>
                  <a:txBody>
                    <a:bodyPr/>
                    <a:lstStyle/>
                    <a:p>
                      <a:pPr lvl="0">
                        <a:buNone/>
                      </a:pPr>
                      <a:r>
                        <a:rPr lang="en-US" sz="1600" b="0" u="none" strike="noStrike" noProof="0" dirty="0"/>
                        <a:t>Limited to vegetative indices; no rainfall/weather data fusion.</a:t>
                      </a:r>
                      <a:endParaRPr lang="en-US" dirty="0"/>
                    </a:p>
                  </a:txBody>
                  <a:tcPr marL="68575" marR="68575" marT="34288" marB="34288" anchor="ctr"/>
                </a:tc>
                <a:extLst>
                  <a:ext uri="{0D108BD9-81ED-4DB2-BD59-A6C34878D82A}">
                    <a16:rowId xmlns:a16="http://schemas.microsoft.com/office/drawing/2014/main" val="1281590399"/>
                  </a:ext>
                </a:extLst>
              </a:tr>
              <a:tr h="891478">
                <a:tc>
                  <a:txBody>
                    <a:bodyPr/>
                    <a:lstStyle/>
                    <a:p>
                      <a:r>
                        <a:rPr lang="en-IN" sz="1600" b="1" dirty="0"/>
                        <a:t>Impact</a:t>
                      </a:r>
                      <a:endParaRPr lang="en-IN" sz="1600" dirty="0">
                        <a:latin typeface="Time new roman"/>
                      </a:endParaRPr>
                    </a:p>
                  </a:txBody>
                  <a:tcPr marL="68575" marR="68575" marT="34288" marB="34288" anchor="ctr"/>
                </a:tc>
                <a:tc>
                  <a:txBody>
                    <a:bodyPr/>
                    <a:lstStyle/>
                    <a:p>
                      <a:pPr lvl="0">
                        <a:buNone/>
                      </a:pPr>
                      <a:r>
                        <a:rPr lang="en-US" sz="1600" b="0" u="none" strike="noStrike" noProof="0" dirty="0"/>
                        <a:t>Improves monitoring of crop health, informs stage-specific management.</a:t>
                      </a:r>
                      <a:endParaRPr lang="en-US" dirty="0"/>
                    </a:p>
                  </a:txBody>
                  <a:tcPr marL="68575" marR="68575" marT="34288" marB="34288" anchor="ctr"/>
                </a:tc>
                <a:extLst>
                  <a:ext uri="{0D108BD9-81ED-4DB2-BD59-A6C34878D82A}">
                    <a16:rowId xmlns:a16="http://schemas.microsoft.com/office/drawing/2014/main" val="854482151"/>
                  </a:ext>
                </a:extLst>
              </a:tr>
            </a:tbl>
          </a:graphicData>
        </a:graphic>
      </p:graphicFrame>
      <p:sp>
        <p:nvSpPr>
          <p:cNvPr id="5" name="Rectangle 1">
            <a:extLst>
              <a:ext uri="{FF2B5EF4-FFF2-40B4-BE49-F238E27FC236}">
                <a16:creationId xmlns:a16="http://schemas.microsoft.com/office/drawing/2014/main" id="{CDFACD51-5A82-D883-041B-ED1C63907980}"/>
              </a:ext>
            </a:extLst>
          </p:cNvPr>
          <p:cNvSpPr>
            <a:spLocks noChangeArrowheads="1"/>
          </p:cNvSpPr>
          <p:nvPr/>
        </p:nvSpPr>
        <p:spPr bwMode="auto">
          <a:xfrm>
            <a:off x="1137920" y="233712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Tree>
    <p:extLst>
      <p:ext uri="{BB962C8B-B14F-4D97-AF65-F5344CB8AC3E}">
        <p14:creationId xmlns:p14="http://schemas.microsoft.com/office/powerpoint/2010/main" val="2376377155"/>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46289-41FE-595F-22C5-875C732622D6}"/>
              </a:ext>
            </a:extLst>
          </p:cNvPr>
          <p:cNvSpPr>
            <a:spLocks noGrp="1"/>
          </p:cNvSpPr>
          <p:nvPr>
            <p:ph type="title"/>
          </p:nvPr>
        </p:nvSpPr>
        <p:spPr>
          <a:xfrm>
            <a:off x="487680" y="-160965"/>
            <a:ext cx="10972800" cy="1143000"/>
          </a:xfrm>
        </p:spPr>
        <p:txBody>
          <a:bodyPr/>
          <a:lstStyle/>
          <a:p>
            <a:r>
              <a:rPr lang="en-IN" b="1" dirty="0">
                <a:solidFill>
                  <a:srgbClr val="54045C"/>
                </a:solidFill>
                <a:ea typeface="Calibri"/>
                <a:cs typeface="Calibri"/>
                <a:sym typeface="Calibri"/>
              </a:rPr>
              <a:t>Research and Literature Review </a:t>
            </a:r>
            <a:endParaRPr lang="en-IN" dirty="0"/>
          </a:p>
        </p:txBody>
      </p:sp>
      <p:sp>
        <p:nvSpPr>
          <p:cNvPr id="3" name="Content Placeholder 2">
            <a:extLst>
              <a:ext uri="{FF2B5EF4-FFF2-40B4-BE49-F238E27FC236}">
                <a16:creationId xmlns:a16="http://schemas.microsoft.com/office/drawing/2014/main" id="{F29D9863-0A08-1253-4D40-C46702AD55CE}"/>
              </a:ext>
            </a:extLst>
          </p:cNvPr>
          <p:cNvSpPr>
            <a:spLocks noGrp="1"/>
          </p:cNvSpPr>
          <p:nvPr>
            <p:ph idx="1"/>
          </p:nvPr>
        </p:nvSpPr>
        <p:spPr>
          <a:xfrm>
            <a:off x="386080" y="733245"/>
            <a:ext cx="10972800" cy="4525963"/>
          </a:xfrm>
        </p:spPr>
        <p:txBody>
          <a:bodyPr vert="horz" lIns="91440" tIns="45720" rIns="91440" bIns="45720" rtlCol="0" anchor="t">
            <a:normAutofit/>
          </a:bodyPr>
          <a:lstStyle/>
          <a:p>
            <a:pPr marL="0" indent="0">
              <a:buNone/>
            </a:pPr>
            <a:r>
              <a:rPr lang="en-US" sz="1800" b="1" dirty="0">
                <a:solidFill>
                  <a:srgbClr val="000000"/>
                </a:solidFill>
                <a:effectLst/>
                <a:latin typeface="Times New Roman"/>
                <a:ea typeface="Calibri"/>
                <a:cs typeface="Times New Roman"/>
              </a:rPr>
              <a:t>4</a:t>
            </a:r>
            <a:r>
              <a:rPr lang="en-US" sz="2000" b="1" dirty="0">
                <a:solidFill>
                  <a:srgbClr val="000000"/>
                </a:solidFill>
                <a:effectLst/>
                <a:latin typeface="Times New Roman"/>
                <a:ea typeface="Calibri"/>
                <a:cs typeface="Times New Roman"/>
              </a:rPr>
              <a:t>. </a:t>
            </a:r>
            <a:r>
              <a:rPr lang="en-US" sz="2000" b="1" dirty="0">
                <a:solidFill>
                  <a:srgbClr val="000000"/>
                </a:solidFill>
                <a:ea typeface="+mn-lt"/>
                <a:cs typeface="+mn-lt"/>
              </a:rPr>
              <a:t>Deep Learning Fusion for Smallholder Land Use (Satellite)</a:t>
            </a:r>
            <a:r>
              <a:rPr lang="en-US" sz="2000" dirty="0">
                <a:solidFill>
                  <a:srgbClr val="000000"/>
                </a:solidFill>
                <a:ea typeface="+mn-lt"/>
                <a:cs typeface="+mn-lt"/>
              </a:rPr>
              <a:t> </a:t>
            </a:r>
            <a:r>
              <a:rPr lang="en-US" sz="2000" i="1" dirty="0">
                <a:solidFill>
                  <a:srgbClr val="000000"/>
                </a:solidFill>
                <a:ea typeface="+mn-lt"/>
                <a:cs typeface="+mn-lt"/>
              </a:rPr>
              <a:t>(IGARSS 2024)</a:t>
            </a:r>
            <a:endParaRPr lang="en-US" sz="2000" b="1" dirty="0">
              <a:effectLst/>
              <a:latin typeface="Times New Roman"/>
              <a:ea typeface="Calibri"/>
              <a:cs typeface="Times New Roman"/>
            </a:endParaRPr>
          </a:p>
          <a:p>
            <a:endParaRPr lang="en-IN" dirty="0"/>
          </a:p>
        </p:txBody>
      </p:sp>
      <p:graphicFrame>
        <p:nvGraphicFramePr>
          <p:cNvPr id="4" name="Table 3">
            <a:extLst>
              <a:ext uri="{FF2B5EF4-FFF2-40B4-BE49-F238E27FC236}">
                <a16:creationId xmlns:a16="http://schemas.microsoft.com/office/drawing/2014/main" id="{E68651E9-D232-7102-E1C0-F0018D346277}"/>
              </a:ext>
            </a:extLst>
          </p:cNvPr>
          <p:cNvGraphicFramePr>
            <a:graphicFrameLocks noGrp="1"/>
          </p:cNvGraphicFramePr>
          <p:nvPr>
            <p:extLst>
              <p:ext uri="{D42A27DB-BD31-4B8C-83A1-F6EECF244321}">
                <p14:modId xmlns:p14="http://schemas.microsoft.com/office/powerpoint/2010/main" val="616453502"/>
              </p:ext>
            </p:extLst>
          </p:nvPr>
        </p:nvGraphicFramePr>
        <p:xfrm>
          <a:off x="487680" y="1402658"/>
          <a:ext cx="11094720" cy="4340524"/>
        </p:xfrm>
        <a:graphic>
          <a:graphicData uri="http://schemas.openxmlformats.org/drawingml/2006/table">
            <a:tbl>
              <a:tblPr>
                <a:tableStyleId>{616DA210-FB5B-4158-B5E0-FEB733F419BA}</a:tableStyleId>
              </a:tblPr>
              <a:tblGrid>
                <a:gridCol w="2032236">
                  <a:extLst>
                    <a:ext uri="{9D8B030D-6E8A-4147-A177-3AD203B41FA5}">
                      <a16:colId xmlns:a16="http://schemas.microsoft.com/office/drawing/2014/main" val="2367573605"/>
                    </a:ext>
                  </a:extLst>
                </a:gridCol>
                <a:gridCol w="9062484">
                  <a:extLst>
                    <a:ext uri="{9D8B030D-6E8A-4147-A177-3AD203B41FA5}">
                      <a16:colId xmlns:a16="http://schemas.microsoft.com/office/drawing/2014/main" val="2277765461"/>
                    </a:ext>
                  </a:extLst>
                </a:gridCol>
              </a:tblGrid>
              <a:tr h="287363">
                <a:tc>
                  <a:txBody>
                    <a:bodyPr/>
                    <a:lstStyle/>
                    <a:p>
                      <a:r>
                        <a:rPr lang="en-IN" sz="1600" b="1" dirty="0"/>
                        <a:t>Aspect</a:t>
                      </a:r>
                      <a:endParaRPr lang="en-IN" sz="1600" dirty="0">
                        <a:latin typeface="Time new roman"/>
                      </a:endParaRPr>
                    </a:p>
                  </a:txBody>
                  <a:tcPr marL="71841" marR="71841" marT="35920" marB="35920" anchor="ctr"/>
                </a:tc>
                <a:tc>
                  <a:txBody>
                    <a:bodyPr/>
                    <a:lstStyle/>
                    <a:p>
                      <a:pPr lvl="0">
                        <a:buNone/>
                      </a:pPr>
                      <a:r>
                        <a:rPr lang="en-IN" sz="1600" b="1" u="none" strike="noStrike" noProof="0" dirty="0"/>
                        <a:t>Deep Learning Fusion for Smallholder Land Use (Satellite)</a:t>
                      </a:r>
                      <a:r>
                        <a:rPr lang="en-IN" sz="1600" b="0" u="none" strike="noStrike" noProof="0" dirty="0"/>
                        <a:t> (IGARSS 2024)</a:t>
                      </a:r>
                      <a:endParaRPr lang="en-US" dirty="0"/>
                    </a:p>
                  </a:txBody>
                  <a:tcPr marL="71841" marR="71841" marT="35920" marB="35920" anchor="ctr"/>
                </a:tc>
                <a:extLst>
                  <a:ext uri="{0D108BD9-81ED-4DB2-BD59-A6C34878D82A}">
                    <a16:rowId xmlns:a16="http://schemas.microsoft.com/office/drawing/2014/main" val="821505926"/>
                  </a:ext>
                </a:extLst>
              </a:tr>
              <a:tr h="720172">
                <a:tc>
                  <a:txBody>
                    <a:bodyPr/>
                    <a:lstStyle/>
                    <a:p>
                      <a:r>
                        <a:rPr lang="en-IN" sz="1600" b="1" dirty="0"/>
                        <a:t>Author</a:t>
                      </a:r>
                      <a:endParaRPr lang="en-IN" sz="1600" dirty="0">
                        <a:latin typeface="Time new roman"/>
                      </a:endParaRPr>
                    </a:p>
                  </a:txBody>
                  <a:tcPr marL="71841" marR="71841" marT="35920" marB="35920" anchor="ctr"/>
                </a:tc>
                <a:tc>
                  <a:txBody>
                    <a:bodyPr/>
                    <a:lstStyle/>
                    <a:p>
                      <a:pPr lvl="0">
                        <a:buNone/>
                      </a:pPr>
                      <a:r>
                        <a:rPr lang="en-IN" sz="1600" b="0" u="none" strike="noStrike" noProof="0" dirty="0"/>
                        <a:t>Wooten et al. (NASA, Senegal)</a:t>
                      </a:r>
                      <a:endParaRPr lang="en-US" dirty="0"/>
                    </a:p>
                  </a:txBody>
                  <a:tcPr marL="71841" marR="71841" marT="35920" marB="35920" anchor="ctr"/>
                </a:tc>
                <a:extLst>
                  <a:ext uri="{0D108BD9-81ED-4DB2-BD59-A6C34878D82A}">
                    <a16:rowId xmlns:a16="http://schemas.microsoft.com/office/drawing/2014/main" val="3255840783"/>
                  </a:ext>
                </a:extLst>
              </a:tr>
              <a:tr h="718407">
                <a:tc>
                  <a:txBody>
                    <a:bodyPr/>
                    <a:lstStyle/>
                    <a:p>
                      <a:r>
                        <a:rPr lang="en-IN" sz="1600" b="1" dirty="0"/>
                        <a:t>Summary</a:t>
                      </a:r>
                      <a:endParaRPr lang="en-IN" sz="1600" dirty="0">
                        <a:latin typeface="Time new roman"/>
                      </a:endParaRPr>
                    </a:p>
                  </a:txBody>
                  <a:tcPr marL="71841" marR="71841" marT="35920" marB="35920" anchor="ctr"/>
                </a:tc>
                <a:tc>
                  <a:txBody>
                    <a:bodyPr/>
                    <a:lstStyle/>
                    <a:p>
                      <a:pPr lvl="0">
                        <a:buNone/>
                      </a:pPr>
                      <a:r>
                        <a:rPr lang="en-IN" sz="1600" b="0" u="none" strike="noStrike" noProof="0" dirty="0"/>
                        <a:t>Combines multi-source satellite imagery with deep learning to model land use in smallholder systems</a:t>
                      </a:r>
                      <a:r>
                        <a:rPr lang="en-IN" sz="1600" dirty="0"/>
                        <a:t>.</a:t>
                      </a:r>
                      <a:endParaRPr lang="en-IN" sz="1600" dirty="0">
                        <a:latin typeface="Time new roman"/>
                      </a:endParaRPr>
                    </a:p>
                  </a:txBody>
                  <a:tcPr marL="71841" marR="71841" marT="35920" marB="35920" anchor="ctr"/>
                </a:tc>
                <a:extLst>
                  <a:ext uri="{0D108BD9-81ED-4DB2-BD59-A6C34878D82A}">
                    <a16:rowId xmlns:a16="http://schemas.microsoft.com/office/drawing/2014/main" val="1104546457"/>
                  </a:ext>
                </a:extLst>
              </a:tr>
              <a:tr h="933929">
                <a:tc>
                  <a:txBody>
                    <a:bodyPr/>
                    <a:lstStyle/>
                    <a:p>
                      <a:r>
                        <a:rPr lang="en-IN" sz="1600" b="1" dirty="0"/>
                        <a:t>Relevance</a:t>
                      </a:r>
                      <a:endParaRPr lang="en-IN" sz="1600" dirty="0">
                        <a:latin typeface="Time new roman"/>
                      </a:endParaRPr>
                    </a:p>
                  </a:txBody>
                  <a:tcPr marL="71841" marR="71841" marT="35920" marB="35920" anchor="ctr"/>
                </a:tc>
                <a:tc>
                  <a:txBody>
                    <a:bodyPr/>
                    <a:lstStyle/>
                    <a:p>
                      <a:pPr lvl="0">
                        <a:buNone/>
                      </a:pPr>
                      <a:r>
                        <a:rPr lang="en-US" sz="1600" b="0" u="none" strike="noStrike" noProof="0" dirty="0"/>
                        <a:t>Supports satellite-based mapping of crop types and land use, useful for yield prediction and resource planning.</a:t>
                      </a:r>
                      <a:endParaRPr lang="en-US" dirty="0"/>
                    </a:p>
                  </a:txBody>
                  <a:tcPr marL="71841" marR="71841" marT="35920" marB="35920" anchor="ctr"/>
                </a:tc>
                <a:extLst>
                  <a:ext uri="{0D108BD9-81ED-4DB2-BD59-A6C34878D82A}">
                    <a16:rowId xmlns:a16="http://schemas.microsoft.com/office/drawing/2014/main" val="2816924826"/>
                  </a:ext>
                </a:extLst>
              </a:tr>
              <a:tr h="718407">
                <a:tc>
                  <a:txBody>
                    <a:bodyPr/>
                    <a:lstStyle/>
                    <a:p>
                      <a:r>
                        <a:rPr lang="en-IN" sz="1600" b="1" dirty="0"/>
                        <a:t>Gaps</a:t>
                      </a:r>
                      <a:endParaRPr lang="en-IN" sz="1600" dirty="0">
                        <a:latin typeface="Time new roman"/>
                      </a:endParaRPr>
                    </a:p>
                  </a:txBody>
                  <a:tcPr marL="71841" marR="71841" marT="35920" marB="35920" anchor="ctr"/>
                </a:tc>
                <a:tc>
                  <a:txBody>
                    <a:bodyPr/>
                    <a:lstStyle/>
                    <a:p>
                      <a:pPr lvl="0">
                        <a:buNone/>
                      </a:pPr>
                      <a:r>
                        <a:rPr lang="en-US" sz="1600" b="0" u="none" strike="noStrike" noProof="0" dirty="0"/>
                        <a:t>Lacks drone-level spatial resolution and real-time feedback.</a:t>
                      </a:r>
                      <a:endParaRPr lang="en-US" dirty="0"/>
                    </a:p>
                  </a:txBody>
                  <a:tcPr marL="71841" marR="71841" marT="35920" marB="35920" anchor="ctr"/>
                </a:tc>
                <a:extLst>
                  <a:ext uri="{0D108BD9-81ED-4DB2-BD59-A6C34878D82A}">
                    <a16:rowId xmlns:a16="http://schemas.microsoft.com/office/drawing/2014/main" val="2673469357"/>
                  </a:ext>
                </a:extLst>
              </a:tr>
              <a:tr h="933929">
                <a:tc>
                  <a:txBody>
                    <a:bodyPr/>
                    <a:lstStyle/>
                    <a:p>
                      <a:r>
                        <a:rPr lang="en-IN" sz="1600" b="1" dirty="0"/>
                        <a:t>Impact</a:t>
                      </a:r>
                      <a:endParaRPr lang="en-IN" sz="1600" dirty="0">
                        <a:latin typeface="Time new roman"/>
                      </a:endParaRPr>
                    </a:p>
                  </a:txBody>
                  <a:tcPr marL="71841" marR="71841" marT="35920" marB="35920" anchor="ctr"/>
                </a:tc>
                <a:tc>
                  <a:txBody>
                    <a:bodyPr/>
                    <a:lstStyle/>
                    <a:p>
                      <a:pPr lvl="0">
                        <a:buNone/>
                      </a:pPr>
                      <a:r>
                        <a:rPr lang="en-US" sz="1600" b="0" u="none" strike="noStrike" noProof="0" dirty="0"/>
                        <a:t>Enhances crop classification and land-use planning for small farms.</a:t>
                      </a:r>
                      <a:endParaRPr lang="en-US" dirty="0"/>
                    </a:p>
                  </a:txBody>
                  <a:tcPr marL="71841" marR="71841" marT="35920" marB="35920" anchor="ctr"/>
                </a:tc>
                <a:extLst>
                  <a:ext uri="{0D108BD9-81ED-4DB2-BD59-A6C34878D82A}">
                    <a16:rowId xmlns:a16="http://schemas.microsoft.com/office/drawing/2014/main" val="2577293254"/>
                  </a:ext>
                </a:extLst>
              </a:tr>
            </a:tbl>
          </a:graphicData>
        </a:graphic>
      </p:graphicFrame>
      <p:sp>
        <p:nvSpPr>
          <p:cNvPr id="5" name="Rectangle 1">
            <a:extLst>
              <a:ext uri="{FF2B5EF4-FFF2-40B4-BE49-F238E27FC236}">
                <a16:creationId xmlns:a16="http://schemas.microsoft.com/office/drawing/2014/main" id="{5C73B33A-E57F-9B63-5D59-FF0668898804}"/>
              </a:ext>
            </a:extLst>
          </p:cNvPr>
          <p:cNvSpPr>
            <a:spLocks noChangeArrowheads="1"/>
          </p:cNvSpPr>
          <p:nvPr/>
        </p:nvSpPr>
        <p:spPr bwMode="auto">
          <a:xfrm>
            <a:off x="1156018" y="237776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Tree>
    <p:extLst>
      <p:ext uri="{BB962C8B-B14F-4D97-AF65-F5344CB8AC3E}">
        <p14:creationId xmlns:p14="http://schemas.microsoft.com/office/powerpoint/2010/main" val="644612036"/>
      </p:ext>
    </p:extLst>
  </p:cSld>
  <p:clrMapOvr>
    <a:masterClrMapping/>
  </p:clrMapOvr>
  <p:transition spd="med">
    <p:pull/>
  </p:transition>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1F497D"/>
      </a:dk2>
      <a:lt2>
        <a:srgbClr val="EEECE1"/>
      </a:lt2>
      <a:accent1>
        <a:srgbClr val="C6D9F0"/>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172</TotalTime>
  <Words>3508</Words>
  <Application>Microsoft Office PowerPoint</Application>
  <PresentationFormat>Widescreen</PresentationFormat>
  <Paragraphs>445</Paragraphs>
  <Slides>34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Calibri</vt:lpstr>
      <vt:lpstr>Courier New</vt:lpstr>
      <vt:lpstr>Time new roman</vt:lpstr>
      <vt:lpstr>Times New Roman</vt:lpstr>
      <vt:lpstr>Wingdings</vt:lpstr>
      <vt:lpstr>Office Theme</vt:lpstr>
      <vt:lpstr>                                                                                                   </vt:lpstr>
      <vt:lpstr>AGENDA</vt:lpstr>
      <vt:lpstr>ABSTRACT</vt:lpstr>
      <vt:lpstr>INTRODUCTION</vt:lpstr>
      <vt:lpstr>OBJECTIVE</vt:lpstr>
      <vt:lpstr>Research and Literature Review </vt:lpstr>
      <vt:lpstr>Research and Literature Review </vt:lpstr>
      <vt:lpstr>Research and Literature Review </vt:lpstr>
      <vt:lpstr>Research and Literature Review </vt:lpstr>
      <vt:lpstr>Research and Literature Review </vt:lpstr>
      <vt:lpstr>Research and Literature Review </vt:lpstr>
      <vt:lpstr>Research and Literature Review </vt:lpstr>
      <vt:lpstr>Research and Literature Review </vt:lpstr>
      <vt:lpstr>Research and Literature Review </vt:lpstr>
      <vt:lpstr>Research and Literature Review </vt:lpstr>
      <vt:lpstr>Research and Literature Review </vt:lpstr>
      <vt:lpstr>Problem Statement</vt:lpstr>
      <vt:lpstr>Product Architecture and Design/ Block Diagram </vt:lpstr>
      <vt:lpstr>DFD DIAGRAM</vt:lpstr>
      <vt:lpstr>UML DIAGRAM</vt:lpstr>
      <vt:lpstr>CLASS DIAGRAM</vt:lpstr>
      <vt:lpstr>Module Description/ Component Specifications</vt:lpstr>
      <vt:lpstr>ALGORITHMS/METHODOLOGY</vt:lpstr>
      <vt:lpstr>TESTING</vt:lpstr>
      <vt:lpstr>TEST CASES/VALIDATION TESTING</vt:lpstr>
      <vt:lpstr>PERFORMANCE ANALYSIS</vt:lpstr>
      <vt:lpstr>SCREENSHOTS</vt:lpstr>
      <vt:lpstr>SCREENSHOTS</vt:lpstr>
      <vt:lpstr>SCREENSHOTS</vt:lpstr>
      <vt:lpstr>SCREENSHOTS</vt:lpstr>
      <vt:lpstr>SCREENSHOTS</vt:lpstr>
      <vt:lpstr>CONCLUSION</vt:lpstr>
      <vt:lpstr>FUTURE WORK</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PHASE 1</dc:title>
  <dc:creator>Fenitha Prince</dc:creator>
  <cp:lastModifiedBy>V.Adithi Shree</cp:lastModifiedBy>
  <cp:revision>24</cp:revision>
  <dcterms:created xsi:type="dcterms:W3CDTF">2023-12-17T13:17:00Z</dcterms:created>
  <dcterms:modified xsi:type="dcterms:W3CDTF">2025-10-28T07:10:18Z</dcterms:modified>
</cp:coreProperties>
</file>